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5"/>
  </p:notesMasterIdLst>
  <p:handoutMasterIdLst>
    <p:handoutMasterId r:id="rId26"/>
  </p:handoutMasterIdLst>
  <p:sldIdLst>
    <p:sldId id="732" r:id="rId2"/>
    <p:sldId id="733" r:id="rId3"/>
    <p:sldId id="734" r:id="rId4"/>
    <p:sldId id="736" r:id="rId5"/>
    <p:sldId id="737" r:id="rId6"/>
    <p:sldId id="738" r:id="rId7"/>
    <p:sldId id="751" r:id="rId8"/>
    <p:sldId id="753" r:id="rId9"/>
    <p:sldId id="740" r:id="rId10"/>
    <p:sldId id="741" r:id="rId11"/>
    <p:sldId id="743" r:id="rId12"/>
    <p:sldId id="744" r:id="rId13"/>
    <p:sldId id="745" r:id="rId14"/>
    <p:sldId id="746" r:id="rId15"/>
    <p:sldId id="895" r:id="rId16"/>
    <p:sldId id="747" r:id="rId17"/>
    <p:sldId id="748" r:id="rId18"/>
    <p:sldId id="750" r:id="rId19"/>
    <p:sldId id="752" r:id="rId20"/>
    <p:sldId id="891" r:id="rId21"/>
    <p:sldId id="887" r:id="rId22"/>
    <p:sldId id="888" r:id="rId23"/>
    <p:sldId id="894" r:id="rId24"/>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A86"/>
    <a:srgbClr val="0066FF"/>
    <a:srgbClr val="FDEDCB"/>
    <a:srgbClr val="FEEDCC"/>
    <a:srgbClr val="000000"/>
    <a:srgbClr val="FFFFFF"/>
    <a:srgbClr val="FDDB97"/>
    <a:srgbClr val="FFCC66"/>
    <a:srgbClr val="FFFF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45" autoAdjust="0"/>
    <p:restoredTop sz="82816" autoAdjust="0"/>
  </p:normalViewPr>
  <p:slideViewPr>
    <p:cSldViewPr>
      <p:cViewPr varScale="1">
        <p:scale>
          <a:sx n="71" d="100"/>
          <a:sy n="71" d="100"/>
        </p:scale>
        <p:origin x="1603" y="43"/>
      </p:cViewPr>
      <p:guideLst>
        <p:guide orient="horz" pos="2160"/>
        <p:guide pos="2880"/>
      </p:guideLst>
    </p:cSldViewPr>
  </p:slideViewPr>
  <p:outlineViewPr>
    <p:cViewPr>
      <p:scale>
        <a:sx n="33" d="100"/>
        <a:sy n="33" d="100"/>
      </p:scale>
      <p:origin x="0" y="-714"/>
    </p:cViewPr>
    <p:sldLst>
      <p:sld r:id="rId1" collapse="1"/>
    </p:sldLst>
  </p:outlineViewPr>
  <p:notesTextViewPr>
    <p:cViewPr>
      <p:scale>
        <a:sx n="150" d="100"/>
        <a:sy n="150" d="100"/>
      </p:scale>
      <p:origin x="0" y="0"/>
    </p:cViewPr>
  </p:notesTextViewPr>
  <p:sorterViewPr>
    <p:cViewPr>
      <p:scale>
        <a:sx n="116" d="100"/>
        <a:sy n="116" d="100"/>
      </p:scale>
      <p:origin x="0" y="0"/>
    </p:cViewPr>
  </p:sorterViewPr>
  <p:notesViewPr>
    <p:cSldViewPr>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337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337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337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794B413E-C925-47D8-9323-D0E515E7079D}" type="slidenum">
              <a:rPr lang="en-US"/>
              <a:pPr>
                <a:defRPr/>
              </a:pPr>
              <a:t>‹#›</a:t>
            </a:fld>
            <a:endParaRPr lang="en-US"/>
          </a:p>
        </p:txBody>
      </p:sp>
    </p:spTree>
    <p:extLst>
      <p:ext uri="{BB962C8B-B14F-4D97-AF65-F5344CB8AC3E}">
        <p14:creationId xmlns:p14="http://schemas.microsoft.com/office/powerpoint/2010/main" val="2768615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060725C-7C02-4F11-81BD-1F218269CB66}" type="datetimeFigureOut">
              <a:rPr lang="en-US"/>
              <a:pPr>
                <a:defRPr/>
              </a:pPr>
              <a:t>4/17/2021</a:t>
            </a:fld>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D3D3BBF-042B-4EA0-A9FA-6B82D4180F28}" type="slidenum">
              <a:rPr lang="en-US"/>
              <a:pPr>
                <a:defRPr/>
              </a:pPr>
              <a:t>‹#›</a:t>
            </a:fld>
            <a:endParaRPr lang="en-US"/>
          </a:p>
        </p:txBody>
      </p:sp>
      <p:sp>
        <p:nvSpPr>
          <p:cNvPr id="8" name="Slide Image Placeholder 7"/>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4481776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ebmd.com/lung/news/20210219/a-third-of-covid-survivors-have-long-haul-symptoms#3" TargetMode="External"/><Relationship Id="rId7" Type="http://schemas.openxmlformats.org/officeDocument/2006/relationships/hyperlink" Target="https://www.medrxiv.org/content/10.1101/2020.11.04.20226126v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medrxiv.org/content/10.1101/2021.03.03.21252086v1" TargetMode="External"/><Relationship Id="rId5" Type="http://schemas.openxmlformats.org/officeDocument/2006/relationships/hyperlink" Target="https://jamanetwork.com/journals/jamanetworkopen/fullarticle/2776560" TargetMode="External"/><Relationship Id="rId4" Type="http://schemas.openxmlformats.org/officeDocument/2006/relationships/hyperlink" Target="https://www.statnews.com/2021/04/06/1-in-3-covid19-patients-get-neuropsychiatric-diagnosis-within-six-month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ebmd.com/lung/news/20210219/a-third-of-covid-survivors-have-long-haul-symptoms#3" TargetMode="External"/><Relationship Id="rId7" Type="http://schemas.openxmlformats.org/officeDocument/2006/relationships/hyperlink" Target="https://www.medrxiv.org/content/10.1101/2020.11.04.20226126v1"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medrxiv.org/content/10.1101/2021.03.03.21252086v1" TargetMode="External"/><Relationship Id="rId5" Type="http://schemas.openxmlformats.org/officeDocument/2006/relationships/hyperlink" Target="https://jamanetwork.com/journals/jamanetworkopen/fullarticle/2776560" TargetMode="External"/><Relationship Id="rId4" Type="http://schemas.openxmlformats.org/officeDocument/2006/relationships/hyperlink" Target="https://www.statnews.com/2021/04/06/1-in-3-covid19-patients-get-neuropsychiatric-diagnosis-within-six-month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was a very pronounced seasonal variation of both influenza deaths and pneumonia deaths, the vast majority occurring during the winter. Vitamin D levels were also estimated from several publications. The data support the hypothesis that a high vitamin D level, as that found in the summer, acts in a protective manner with respect to influenza as well as pneumonia.”</a:t>
            </a:r>
          </a:p>
          <a:p>
            <a:endParaRPr lang="en-US" dirty="0"/>
          </a:p>
          <a:p>
            <a:r>
              <a:rPr lang="en-US" dirty="0"/>
              <a:t>https://www.ncbi.nlm.nih.gov/pmc/articles/PMC3092571/</a:t>
            </a:r>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3</a:t>
            </a:fld>
            <a:endParaRPr lang="en-US"/>
          </a:p>
        </p:txBody>
      </p:sp>
    </p:spTree>
    <p:extLst>
      <p:ext uri="{BB962C8B-B14F-4D97-AF65-F5344CB8AC3E}">
        <p14:creationId xmlns:p14="http://schemas.microsoft.com/office/powerpoint/2010/main" val="390854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https://www.haaretz.com/israel-news/israel-vaccine-data-how-many-have-already-been-inoculated-for-covid-1.9626604</a:t>
            </a:r>
          </a:p>
          <a:p>
            <a:pPr marL="0" indent="0">
              <a:buFont typeface="Arial" panose="020B0604020202020204" pitchFamily="34" charset="0"/>
              <a:buNone/>
            </a:pPr>
            <a:r>
              <a:rPr lang="en-US" dirty="0"/>
              <a:t>https://www.ocregister.com/2021/04/15/cdc-reports-5800-covid-19-infections-74-deaths-in-fully-vaccinated-people/</a:t>
            </a:r>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13</a:t>
            </a:fld>
            <a:endParaRPr lang="en-US"/>
          </a:p>
        </p:txBody>
      </p:sp>
    </p:spTree>
    <p:extLst>
      <p:ext uri="{BB962C8B-B14F-4D97-AF65-F5344CB8AC3E}">
        <p14:creationId xmlns:p14="http://schemas.microsoft.com/office/powerpoint/2010/main" val="2888971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https://www.ncbi.nlm.nih.gov/pmc/articles/PMC7501509/</a:t>
            </a:r>
          </a:p>
          <a:p>
            <a:pPr marL="171450" indent="-171450">
              <a:buFont typeface="Arial" panose="020B0604020202020204" pitchFamily="34" charset="0"/>
              <a:buChar char="•"/>
            </a:pPr>
            <a:r>
              <a:rPr lang="en-US" dirty="0"/>
              <a:t>https://www.prnewswire.com/news-releases/joint-cdc-and-fda-statement-on-johnson--johnson-covid-19-vaccine-301267526.html (April 13, 2021) – 6 cases of Cerebrovascular Sinus Thrombosis</a:t>
            </a:r>
          </a:p>
          <a:p>
            <a:pPr marL="171450" indent="-171450">
              <a:buFont typeface="Arial" panose="020B0604020202020204" pitchFamily="34" charset="0"/>
              <a:buChar char="•"/>
            </a:pPr>
            <a:r>
              <a:rPr lang="en-US" dirty="0"/>
              <a:t>https://www.cdc.gov/disasters/lightning/victimdata.html</a:t>
            </a:r>
          </a:p>
          <a:p>
            <a:pPr marL="171450" indent="-171450">
              <a:buFont typeface="Arial" panose="020B0604020202020204" pitchFamily="34" charset="0"/>
              <a:buChar char="•"/>
            </a:pPr>
            <a:r>
              <a:rPr lang="en-US" dirty="0"/>
              <a:t>https://www.nationalgeographic.com/science/article/flash-facts-about-lightning</a:t>
            </a:r>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14</a:t>
            </a:fld>
            <a:endParaRPr lang="en-US"/>
          </a:p>
        </p:txBody>
      </p:sp>
    </p:spTree>
    <p:extLst>
      <p:ext uri="{BB962C8B-B14F-4D97-AF65-F5344CB8AC3E}">
        <p14:creationId xmlns:p14="http://schemas.microsoft.com/office/powerpoint/2010/main" val="1554582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https://www.ncbi.nlm.nih.gov/pmc/articles/PMC7501509/</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http://www.educatetruth.com/featured/are-mrna-vaccines-for-covid-19-helpful-or-harmful/#Do-mRNA-vaccines-increase-the-risk-of-autoimmunity</a:t>
            </a:r>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15</a:t>
            </a:fld>
            <a:endParaRPr lang="en-US"/>
          </a:p>
        </p:txBody>
      </p:sp>
    </p:spTree>
    <p:extLst>
      <p:ext uri="{BB962C8B-B14F-4D97-AF65-F5344CB8AC3E}">
        <p14:creationId xmlns:p14="http://schemas.microsoft.com/office/powerpoint/2010/main" val="3110453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16</a:t>
            </a:fld>
            <a:endParaRPr lang="en-US"/>
          </a:p>
        </p:txBody>
      </p:sp>
    </p:spTree>
    <p:extLst>
      <p:ext uri="{BB962C8B-B14F-4D97-AF65-F5344CB8AC3E}">
        <p14:creationId xmlns:p14="http://schemas.microsoft.com/office/powerpoint/2010/main" val="3663099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17</a:t>
            </a:fld>
            <a:endParaRPr lang="en-US"/>
          </a:p>
        </p:txBody>
      </p:sp>
    </p:spTree>
    <p:extLst>
      <p:ext uri="{BB962C8B-B14F-4D97-AF65-F5344CB8AC3E}">
        <p14:creationId xmlns:p14="http://schemas.microsoft.com/office/powerpoint/2010/main" val="230807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Quinine is used for its toxicity to the malarial pathogen, Plasmodium falciparum, by interfering with the parasite's ability to dissolve and metabolize hemoglobin. As with other quinoline antimalarial drugs, the precise mechanism of action of quinine has not been fully resolved, although in vitro studies indicate it inhibits nucleic acid and protein synthesis, and inhibits glycolysis in P. falciparum. The most widely accepted hypothesis of its action is based on the well-studied and closely related quinoline drug, chloroquine. This model involves the inhibition of hemozoin biocrystallization in the heme detoxification pathway, which facilitates the aggregation of cytotoxic heme. Free cytotoxic heme accumulates in the parasites, causing their deaths. Quinine may target the malaria purine nucleoside phosphorylase enzyme.</a:t>
            </a:r>
          </a:p>
          <a:p>
            <a:endParaRPr lang="en-US" dirty="0"/>
          </a:p>
          <a:p>
            <a:r>
              <a:rPr lang="en-US" dirty="0"/>
              <a:t>https://en.wikipedia.org/wiki/Quinine#Mechanism_of_action</a:t>
            </a:r>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18</a:t>
            </a:fld>
            <a:endParaRPr lang="en-US"/>
          </a:p>
        </p:txBody>
      </p:sp>
    </p:spTree>
    <p:extLst>
      <p:ext uri="{BB962C8B-B14F-4D97-AF65-F5344CB8AC3E}">
        <p14:creationId xmlns:p14="http://schemas.microsoft.com/office/powerpoint/2010/main" val="1593153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19</a:t>
            </a:fld>
            <a:endParaRPr lang="en-US"/>
          </a:p>
        </p:txBody>
      </p:sp>
    </p:spTree>
    <p:extLst>
      <p:ext uri="{BB962C8B-B14F-4D97-AF65-F5344CB8AC3E}">
        <p14:creationId xmlns:p14="http://schemas.microsoft.com/office/powerpoint/2010/main" val="207897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Xavier </a:t>
            </a:r>
            <a:r>
              <a:rPr lang="en-US" dirty="0" err="1"/>
              <a:t>Nogués</a:t>
            </a:r>
            <a:r>
              <a:rPr lang="en-US" baseline="0" dirty="0"/>
              <a:t>, et. al., </a:t>
            </a:r>
            <a:r>
              <a:rPr lang="en-US" i="1" dirty="0"/>
              <a:t>Calcifediol Treatment and COVID-19-Related Outcomes </a:t>
            </a:r>
            <a:r>
              <a:rPr lang="en-US" dirty="0"/>
              <a:t>(pre-print,</a:t>
            </a:r>
            <a:r>
              <a:rPr lang="en-US" baseline="0" dirty="0"/>
              <a:t> </a:t>
            </a:r>
            <a:r>
              <a:rPr lang="en-US" i="1" baseline="0" dirty="0"/>
              <a:t>Lancet</a:t>
            </a:r>
            <a:r>
              <a:rPr lang="en-US" baseline="0" dirty="0"/>
              <a:t>, Jan 21, 2021)</a:t>
            </a:r>
          </a:p>
          <a:p>
            <a:r>
              <a:rPr lang="en-US" dirty="0"/>
              <a:t>https://papers.ssrn.com/sol3/papers.cfm?abstract_id=3771318</a:t>
            </a:r>
          </a:p>
          <a:p>
            <a:endParaRPr lang="en-US" dirty="0"/>
          </a:p>
          <a:p>
            <a:pPr lvl="1"/>
            <a:r>
              <a:rPr lang="en-US" dirty="0"/>
              <a:t>“A total of 930 participants were included. Participants (n=551) were randomly assigned to </a:t>
            </a:r>
            <a:r>
              <a:rPr lang="en-US" dirty="0" err="1"/>
              <a:t>calcifediol</a:t>
            </a:r>
            <a:r>
              <a:rPr lang="en-US" dirty="0"/>
              <a:t> treatment (532 </a:t>
            </a:r>
            <a:r>
              <a:rPr lang="en-US" dirty="0" err="1"/>
              <a:t>ug</a:t>
            </a:r>
            <a:r>
              <a:rPr lang="en-US" dirty="0"/>
              <a:t> on day one and 266 </a:t>
            </a:r>
            <a:r>
              <a:rPr lang="en-US" dirty="0" err="1"/>
              <a:t>ug</a:t>
            </a:r>
            <a:r>
              <a:rPr lang="en-US" dirty="0"/>
              <a:t> on day 3, 7, 15, and 30) at the time of hospital admission… </a:t>
            </a:r>
            <a:r>
              <a:rPr lang="en-US" sz="1200" b="0" i="0" kern="1200" dirty="0">
                <a:solidFill>
                  <a:schemeClr val="tx1"/>
                </a:solidFill>
                <a:effectLst/>
                <a:latin typeface="+mn-lt"/>
                <a:ea typeface="+mn-ea"/>
                <a:cs typeface="+mn-cs"/>
              </a:rPr>
              <a:t>Higher baseline 25(OH)D levels were significantly associated with decreased mortality (RR 0.40 [95% CI 0.24;0.67]).</a:t>
            </a:r>
            <a:r>
              <a:rPr lang="en-US" dirty="0"/>
              <a:t>”</a:t>
            </a:r>
          </a:p>
          <a:p>
            <a:pPr lvl="1"/>
            <a:endParaRPr lang="en-US" dirty="0"/>
          </a:p>
          <a:p>
            <a:pPr lvl="0"/>
            <a:r>
              <a:rPr lang="en-US" dirty="0"/>
              <a:t>Forest Bathing with Dr. Roger Seheult:   https://youtu.be/PgDjVEpEOdQ</a:t>
            </a:r>
          </a:p>
          <a:p>
            <a:pPr lvl="0"/>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22</a:t>
            </a:fld>
            <a:endParaRPr lang="en-US"/>
          </a:p>
        </p:txBody>
      </p:sp>
    </p:spTree>
    <p:extLst>
      <p:ext uri="{BB962C8B-B14F-4D97-AF65-F5344CB8AC3E}">
        <p14:creationId xmlns:p14="http://schemas.microsoft.com/office/powerpoint/2010/main" val="3380877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23</a:t>
            </a:fld>
            <a:endParaRPr lang="en-US"/>
          </a:p>
        </p:txBody>
      </p:sp>
    </p:spTree>
    <p:extLst>
      <p:ext uri="{BB962C8B-B14F-4D97-AF65-F5344CB8AC3E}">
        <p14:creationId xmlns:p14="http://schemas.microsoft.com/office/powerpoint/2010/main" val="46672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3"/>
              </a:rPr>
              <a:t>https://www.webmd.com/lung/news/20210219/a-third-of-covid-survivors-have-long-haul-symptoms#3</a:t>
            </a:r>
            <a:endParaRPr lang="en-US" b="0" i="0" dirty="0">
              <a:solidFill>
                <a:srgbClr val="1155CC"/>
              </a:solidFill>
              <a:effectLst/>
              <a:latin typeface="Segoe UI Historic" panose="020B0502040204020203" pitchFamily="34" charset="0"/>
            </a:endParaRPr>
          </a:p>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4"/>
              </a:rPr>
              <a:t>https://www.statnews.com/2021/04/06/1-in-3-covid19-patients-get-neuropsychiatric-diagnosis-within-six-months</a:t>
            </a:r>
            <a:endParaRPr lang="en-US" b="0" i="0" dirty="0">
              <a:solidFill>
                <a:srgbClr val="1155CC"/>
              </a:solidFill>
              <a:effectLst/>
              <a:latin typeface="Segoe UI Historic" panose="020B0502040204020203" pitchFamily="34" charset="0"/>
            </a:endParaRPr>
          </a:p>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5"/>
              </a:rPr>
              <a:t>https://jamanetwork.com/journals/jamanetworkopen/fullarticle/2776560</a:t>
            </a:r>
            <a:endParaRPr lang="en-US" b="0" i="0" dirty="0">
              <a:solidFill>
                <a:srgbClr val="1155CC"/>
              </a:solidFill>
              <a:effectLst/>
              <a:latin typeface="Segoe UI Historic" panose="020B0502040204020203" pitchFamily="34" charset="0"/>
            </a:endParaRPr>
          </a:p>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6"/>
              </a:rPr>
              <a:t>https://www.medrxiv.org/content/10.1101/2021.03.03.21252086v1</a:t>
            </a:r>
            <a:endParaRPr lang="en-US" b="0" i="0" dirty="0">
              <a:solidFill>
                <a:srgbClr val="1155CC"/>
              </a:solidFill>
              <a:effectLst/>
              <a:latin typeface="Segoe UI Historic" panose="020B0502040204020203" pitchFamily="34" charset="0"/>
            </a:endParaRPr>
          </a:p>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7"/>
              </a:rPr>
              <a:t>https://www.medrxiv.org/content/10.1101/2020.11.04.20226126v1</a:t>
            </a:r>
            <a:endParaRPr lang="en-US" b="0" i="0" dirty="0">
              <a:solidFill>
                <a:srgbClr val="1155CC"/>
              </a:solidFill>
              <a:effectLst/>
              <a:latin typeface="Segoe UI Historic" panose="020B0502040204020203"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5</a:t>
            </a:fld>
            <a:endParaRPr lang="en-US"/>
          </a:p>
        </p:txBody>
      </p:sp>
    </p:spTree>
    <p:extLst>
      <p:ext uri="{BB962C8B-B14F-4D97-AF65-F5344CB8AC3E}">
        <p14:creationId xmlns:p14="http://schemas.microsoft.com/office/powerpoint/2010/main" val="335702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3"/>
              </a:rPr>
              <a:t>https://www.webmd.com/lung/news/20210219/a-third-of-covid-survivors-have-long-haul-symptoms#3</a:t>
            </a:r>
            <a:endParaRPr lang="en-US" b="0" i="0" dirty="0">
              <a:solidFill>
                <a:srgbClr val="1155CC"/>
              </a:solidFill>
              <a:effectLst/>
              <a:latin typeface="Segoe UI Historic" panose="020B0502040204020203" pitchFamily="34" charset="0"/>
            </a:endParaRPr>
          </a:p>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4"/>
              </a:rPr>
              <a:t>https://www.statnews.com/2021/04/06/1-in-3-covid19-patients-get-neuropsychiatric-diagnosis-within-six-months</a:t>
            </a:r>
            <a:endParaRPr lang="en-US" b="0" i="0" dirty="0">
              <a:solidFill>
                <a:srgbClr val="1155CC"/>
              </a:solidFill>
              <a:effectLst/>
              <a:latin typeface="Segoe UI Historic" panose="020B0502040204020203" pitchFamily="34" charset="0"/>
            </a:endParaRPr>
          </a:p>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5"/>
              </a:rPr>
              <a:t>https://jamanetwork.com/journals/jamanetworkopen/fullarticle/2776560</a:t>
            </a:r>
            <a:endParaRPr lang="en-US" b="0" i="0" dirty="0">
              <a:solidFill>
                <a:srgbClr val="1155CC"/>
              </a:solidFill>
              <a:effectLst/>
              <a:latin typeface="Segoe UI Historic" panose="020B0502040204020203" pitchFamily="34" charset="0"/>
            </a:endParaRPr>
          </a:p>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6"/>
              </a:rPr>
              <a:t>https://www.medrxiv.org/content/10.1101/2021.03.03.21252086v1</a:t>
            </a:r>
            <a:endParaRPr lang="en-US" b="0" i="0" dirty="0">
              <a:solidFill>
                <a:srgbClr val="1155CC"/>
              </a:solidFill>
              <a:effectLst/>
              <a:latin typeface="Segoe UI Historic" panose="020B0502040204020203" pitchFamily="34" charset="0"/>
            </a:endParaRPr>
          </a:p>
          <a:p>
            <a:pPr marL="171450" indent="-171450">
              <a:buFont typeface="Arial" panose="020B0604020202020204" pitchFamily="34" charset="0"/>
              <a:buChar char="•"/>
            </a:pPr>
            <a:r>
              <a:rPr lang="en-US" b="0" i="0" dirty="0">
                <a:solidFill>
                  <a:srgbClr val="1155CC"/>
                </a:solidFill>
                <a:effectLst/>
                <a:latin typeface="Segoe UI Historic" panose="020B0502040204020203" pitchFamily="34" charset="0"/>
                <a:hlinkClick r:id="rId7"/>
              </a:rPr>
              <a:t>https://www.medrxiv.org/content/10.1101/2020.11.04.20226126v1</a:t>
            </a:r>
            <a:endParaRPr lang="en-US" b="0" i="0" dirty="0">
              <a:solidFill>
                <a:srgbClr val="1155CC"/>
              </a:solidFill>
              <a:effectLst/>
              <a:latin typeface="Segoe UI Historic" panose="020B0502040204020203" pitchFamily="34"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6</a:t>
            </a:fld>
            <a:endParaRPr lang="en-US"/>
          </a:p>
        </p:txBody>
      </p:sp>
    </p:spTree>
    <p:extLst>
      <p:ext uri="{BB962C8B-B14F-4D97-AF65-F5344CB8AC3E}">
        <p14:creationId xmlns:p14="http://schemas.microsoft.com/office/powerpoint/2010/main" val="3023475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https://www.webmd.com/lung/news/20200811/asymptomatic-covid-silent-but-maybe-not-harmless</a:t>
            </a:r>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7</a:t>
            </a:fld>
            <a:endParaRPr lang="en-US"/>
          </a:p>
        </p:txBody>
      </p:sp>
    </p:spTree>
    <p:extLst>
      <p:ext uri="{BB962C8B-B14F-4D97-AF65-F5344CB8AC3E}">
        <p14:creationId xmlns:p14="http://schemas.microsoft.com/office/powerpoint/2010/main" val="359517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https://www.forbes.com/sites/robertglatter/2020/08/17/covid-19-can-cause-heart-damageeven-if-you-are-asymptomatic/?sh=69e608006cef</a:t>
            </a:r>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8</a:t>
            </a:fld>
            <a:endParaRPr lang="en-US"/>
          </a:p>
        </p:txBody>
      </p:sp>
    </p:spTree>
    <p:extLst>
      <p:ext uri="{BB962C8B-B14F-4D97-AF65-F5344CB8AC3E}">
        <p14:creationId xmlns:p14="http://schemas.microsoft.com/office/powerpoint/2010/main" val="383218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9</a:t>
            </a:fld>
            <a:endParaRPr lang="en-US"/>
          </a:p>
        </p:txBody>
      </p:sp>
    </p:spTree>
    <p:extLst>
      <p:ext uri="{BB962C8B-B14F-4D97-AF65-F5344CB8AC3E}">
        <p14:creationId xmlns:p14="http://schemas.microsoft.com/office/powerpoint/2010/main" val="92229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10</a:t>
            </a:fld>
            <a:endParaRPr lang="en-US"/>
          </a:p>
        </p:txBody>
      </p:sp>
    </p:spTree>
    <p:extLst>
      <p:ext uri="{BB962C8B-B14F-4D97-AF65-F5344CB8AC3E}">
        <p14:creationId xmlns:p14="http://schemas.microsoft.com/office/powerpoint/2010/main" val="349321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11</a:t>
            </a:fld>
            <a:endParaRPr lang="en-US"/>
          </a:p>
        </p:txBody>
      </p:sp>
    </p:spTree>
    <p:extLst>
      <p:ext uri="{BB962C8B-B14F-4D97-AF65-F5344CB8AC3E}">
        <p14:creationId xmlns:p14="http://schemas.microsoft.com/office/powerpoint/2010/main" val="170888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mRNA, lipids ((4-hydroxybutyl)azanediyl)bis(hexane-6,1-diyl)bis(2-hexyldecanoate), 2 [(polyethylene glycol)-2000]-N,N-</a:t>
            </a:r>
            <a:r>
              <a:rPr lang="en-US" dirty="0" err="1"/>
              <a:t>ditetradecylacetamide</a:t>
            </a:r>
            <a:r>
              <a:rPr lang="en-US" dirty="0"/>
              <a:t>, 1,2-Distearoyl-sn-glycero-3- phosphocholine, and cholesterol), potassium chloride, monobasic potassium phosphate, sodium chloride, dibasic sodium phosphate dihydrate, and sucrose.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https://www.fda.gov/media/144414/download</a:t>
            </a:r>
          </a:p>
        </p:txBody>
      </p:sp>
      <p:sp>
        <p:nvSpPr>
          <p:cNvPr id="4" name="Slide Number Placeholder 3"/>
          <p:cNvSpPr>
            <a:spLocks noGrp="1"/>
          </p:cNvSpPr>
          <p:nvPr>
            <p:ph type="sldNum" sz="quarter" idx="5"/>
          </p:nvPr>
        </p:nvSpPr>
        <p:spPr/>
        <p:txBody>
          <a:bodyPr/>
          <a:lstStyle/>
          <a:p>
            <a:pPr>
              <a:defRPr/>
            </a:pPr>
            <a:fld id="{1D3D3BBF-042B-4EA0-A9FA-6B82D4180F28}" type="slidenum">
              <a:rPr lang="en-US" smtClean="0"/>
              <a:pPr>
                <a:defRPr/>
              </a:pPr>
              <a:t>12</a:t>
            </a:fld>
            <a:endParaRPr lang="en-US"/>
          </a:p>
        </p:txBody>
      </p:sp>
    </p:spTree>
    <p:extLst>
      <p:ext uri="{BB962C8B-B14F-4D97-AF65-F5344CB8AC3E}">
        <p14:creationId xmlns:p14="http://schemas.microsoft.com/office/powerpoint/2010/main" val="208293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E3F79F71-99E0-43D7-8485-E6B30E8E261B}"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126332E7-951B-4903-B5DD-A4434359576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6D758F36-AD03-463E-B8C3-25E4577174D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A4509F1-85CA-467D-B02B-11543806C5B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6AA72-9DAE-4C2D-AC5F-2147E99A669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5A1EFF74-24DB-49F4-AF7C-07F323DDFCC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D3E6B9B-0329-49CB-A658-96B4DA2E2E5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C6F0BE22-AF47-409E-99A1-DBF7BB948C1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DE29E456-FF9B-4873-8C29-B31290FA3D5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601D395-856E-4A40-97AC-F9BD6DABFA8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03CFBCF4-0836-4515-9A22-762ABA6A176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latin typeface="Arial" pitchFamily="34" charset="0"/>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latin typeface="Arial" pitchFamily="34" charset="0"/>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latin typeface="Arial" pitchFamily="34" charset="0"/>
              </a:defRPr>
            </a:lvl1pPr>
          </a:lstStyle>
          <a:p>
            <a:pPr>
              <a:defRPr/>
            </a:pPr>
            <a:fld id="{BB2777AE-D464-4030-9E6E-3D2367912B32}"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dirty="0"/>
              <a:t>Click to edit Master title style</a:t>
            </a:r>
          </a:p>
        </p:txBody>
      </p:sp>
    </p:spTree>
  </p:cSld>
  <p:clrMap bg1="dk1" tx1="lt1" bg2="dk2" tx2="lt2" accent1="accent1" accent2="accent2" accent3="accent3" accent4="accent4" accent5="accent5" accent6="accent6" hlink="hlink" folHlink="folHlink"/>
  <p:sldLayoutIdLst>
    <p:sldLayoutId id="2147483921" r:id="rId1"/>
    <p:sldLayoutId id="2147483913" r:id="rId2"/>
    <p:sldLayoutId id="2147483922" r:id="rId3"/>
    <p:sldLayoutId id="2147483914" r:id="rId4"/>
    <p:sldLayoutId id="2147483923" r:id="rId5"/>
    <p:sldLayoutId id="2147483915" r:id="rId6"/>
    <p:sldLayoutId id="2147483916" r:id="rId7"/>
    <p:sldLayoutId id="2147483917" r:id="rId8"/>
    <p:sldLayoutId id="2147483918" r:id="rId9"/>
    <p:sldLayoutId id="2147483919" r:id="rId10"/>
    <p:sldLayoutId id="2147483920"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Arial" charset="0"/>
        </a:defRPr>
      </a:lvl2pPr>
      <a:lvl3pPr algn="l" rtl="0" eaLnBrk="0" fontAlgn="base" hangingPunct="0">
        <a:spcBef>
          <a:spcPct val="0"/>
        </a:spcBef>
        <a:spcAft>
          <a:spcPct val="0"/>
        </a:spcAft>
        <a:defRPr sz="4200">
          <a:solidFill>
            <a:srgbClr val="F9F9F9"/>
          </a:solidFill>
          <a:latin typeface="Arial" charset="0"/>
        </a:defRPr>
      </a:lvl3pPr>
      <a:lvl4pPr algn="l" rtl="0" eaLnBrk="0" fontAlgn="base" hangingPunct="0">
        <a:spcBef>
          <a:spcPct val="0"/>
        </a:spcBef>
        <a:spcAft>
          <a:spcPct val="0"/>
        </a:spcAft>
        <a:defRPr sz="4200">
          <a:solidFill>
            <a:srgbClr val="F9F9F9"/>
          </a:solidFill>
          <a:latin typeface="Arial" charset="0"/>
        </a:defRPr>
      </a:lvl4pPr>
      <a:lvl5pPr algn="l" rtl="0" eaLnBrk="0" fontAlgn="base" hangingPunct="0">
        <a:spcBef>
          <a:spcPct val="0"/>
        </a:spcBef>
        <a:spcAft>
          <a:spcPct val="0"/>
        </a:spcAft>
        <a:defRPr sz="4200">
          <a:solidFill>
            <a:srgbClr val="F9F9F9"/>
          </a:solidFill>
          <a:latin typeface="Arial"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19100" y="1259586"/>
            <a:ext cx="8305800" cy="1143000"/>
          </a:xfrm>
        </p:spPr>
        <p:txBody>
          <a:bodyPr/>
          <a:lstStyle/>
          <a:p>
            <a:r>
              <a:rPr lang="en-US" dirty="0"/>
              <a:t>April 17, 2021</a:t>
            </a:r>
          </a:p>
          <a:p>
            <a:r>
              <a:rPr lang="en-US" sz="1600" i="1" dirty="0"/>
              <a:t>Sean Pitman, MD</a:t>
            </a:r>
          </a:p>
        </p:txBody>
      </p:sp>
      <p:sp>
        <p:nvSpPr>
          <p:cNvPr id="3" name="Title 2"/>
          <p:cNvSpPr>
            <a:spLocks noGrp="1"/>
          </p:cNvSpPr>
          <p:nvPr>
            <p:ph type="ctrTitle"/>
          </p:nvPr>
        </p:nvSpPr>
        <p:spPr>
          <a:xfrm>
            <a:off x="487635" y="533400"/>
            <a:ext cx="8305800" cy="749203"/>
          </a:xfrm>
        </p:spPr>
        <p:txBody>
          <a:bodyPr/>
          <a:lstStyle/>
          <a:p>
            <a:r>
              <a:rPr lang="en-US" b="1" dirty="0">
                <a:solidFill>
                  <a:schemeClr val="bg1"/>
                </a:solidFill>
              </a:rPr>
              <a:t>COVID-19 Update</a:t>
            </a:r>
          </a:p>
        </p:txBody>
      </p:sp>
      <p:pic>
        <p:nvPicPr>
          <p:cNvPr id="4" name="Picture 3">
            <a:extLst>
              <a:ext uri="{FF2B5EF4-FFF2-40B4-BE49-F238E27FC236}">
                <a16:creationId xmlns:a16="http://schemas.microsoft.com/office/drawing/2014/main" id="{38050305-B8CB-475C-9F1A-2437C5DFEAD3}"/>
              </a:ext>
            </a:extLst>
          </p:cNvPr>
          <p:cNvPicPr>
            <a:picLocks noChangeAspect="1"/>
          </p:cNvPicPr>
          <p:nvPr/>
        </p:nvPicPr>
        <p:blipFill>
          <a:blip r:embed="rId2"/>
          <a:stretch>
            <a:fillRect/>
          </a:stretch>
        </p:blipFill>
        <p:spPr>
          <a:xfrm>
            <a:off x="1127670" y="2209800"/>
            <a:ext cx="7025730" cy="4125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95469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7924800" cy="6096000"/>
          </a:xfrm>
        </p:spPr>
        <p:txBody>
          <a:bodyPr/>
          <a:lstStyle/>
          <a:p>
            <a:pPr marL="0" indent="0">
              <a:buNone/>
            </a:pPr>
            <a:r>
              <a:rPr lang="en-US" b="1" dirty="0"/>
              <a:t>Masks and Social Distancing Don’t Work?</a:t>
            </a:r>
          </a:p>
          <a:p>
            <a:pPr lvl="1"/>
            <a:r>
              <a:rPr lang="en-US" b="1" dirty="0"/>
              <a:t>While not 100%, they do help to reduce the spread of infection</a:t>
            </a:r>
          </a:p>
          <a:p>
            <a:pPr lvl="1"/>
            <a:r>
              <a:rPr lang="en-US" b="1" dirty="0"/>
              <a:t>Masks do not reduce O2 saturation or increase the bodies CO2 for the vast majority of people</a:t>
            </a:r>
          </a:p>
          <a:p>
            <a:pPr lvl="1"/>
            <a:r>
              <a:rPr lang="en-US" b="1" dirty="0"/>
              <a:t>One way to demonstrate concern for one’s neighbor rather than to view it as a restriction of personal freedoms</a:t>
            </a:r>
          </a:p>
          <a:p>
            <a:pPr lvl="1"/>
            <a:r>
              <a:rPr lang="en-US" b="1" dirty="0"/>
              <a:t>I personally would still wear a mask in public places even if I knew, 100%, that I could neither catch or transmit the COVID-19 virus… until herd immunity is reached</a:t>
            </a:r>
          </a:p>
        </p:txBody>
      </p:sp>
      <p:pic>
        <p:nvPicPr>
          <p:cNvPr id="2" name="Picture 1">
            <a:extLst>
              <a:ext uri="{FF2B5EF4-FFF2-40B4-BE49-F238E27FC236}">
                <a16:creationId xmlns:a16="http://schemas.microsoft.com/office/drawing/2014/main" id="{86825715-DC98-4FFF-BF36-0D60E9761D06}"/>
              </a:ext>
            </a:extLst>
          </p:cNvPr>
          <p:cNvPicPr>
            <a:picLocks noChangeAspect="1"/>
          </p:cNvPicPr>
          <p:nvPr/>
        </p:nvPicPr>
        <p:blipFill>
          <a:blip r:embed="rId3"/>
          <a:stretch>
            <a:fillRect/>
          </a:stretch>
        </p:blipFill>
        <p:spPr>
          <a:xfrm>
            <a:off x="5379" y="-24662"/>
            <a:ext cx="9144000" cy="6907323"/>
          </a:xfrm>
          <a:prstGeom prst="rect">
            <a:avLst/>
          </a:prstGeom>
        </p:spPr>
      </p:pic>
      <p:pic>
        <p:nvPicPr>
          <p:cNvPr id="4" name="Picture 3">
            <a:extLst>
              <a:ext uri="{FF2B5EF4-FFF2-40B4-BE49-F238E27FC236}">
                <a16:creationId xmlns:a16="http://schemas.microsoft.com/office/drawing/2014/main" id="{1FB283C6-B914-477D-B816-9C002FB2038D}"/>
              </a:ext>
            </a:extLst>
          </p:cNvPr>
          <p:cNvPicPr>
            <a:picLocks noChangeAspect="1"/>
          </p:cNvPicPr>
          <p:nvPr/>
        </p:nvPicPr>
        <p:blipFill>
          <a:blip r:embed="rId4"/>
          <a:stretch>
            <a:fillRect/>
          </a:stretch>
        </p:blipFill>
        <p:spPr>
          <a:xfrm>
            <a:off x="37652" y="-34523"/>
            <a:ext cx="9144000" cy="6842344"/>
          </a:xfrm>
          <a:prstGeom prst="rect">
            <a:avLst/>
          </a:prstGeom>
        </p:spPr>
      </p:pic>
    </p:spTree>
    <p:extLst>
      <p:ext uri="{BB962C8B-B14F-4D97-AF65-F5344CB8AC3E}">
        <p14:creationId xmlns:p14="http://schemas.microsoft.com/office/powerpoint/2010/main" val="269558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7924800" cy="1905000"/>
          </a:xfrm>
        </p:spPr>
        <p:txBody>
          <a:bodyPr/>
          <a:lstStyle/>
          <a:p>
            <a:pPr marL="0" indent="0">
              <a:buNone/>
            </a:pPr>
            <a:r>
              <a:rPr lang="en-US" b="1" dirty="0"/>
              <a:t>The mRNA Vaccines are Dangerous:</a:t>
            </a:r>
          </a:p>
          <a:p>
            <a:pPr lvl="1"/>
            <a:r>
              <a:rPr lang="en-US" b="1" dirty="0"/>
              <a:t>Alter one’s genetic makeup?</a:t>
            </a:r>
          </a:p>
          <a:p>
            <a:pPr lvl="2"/>
            <a:r>
              <a:rPr lang="en-US" b="1" dirty="0"/>
              <a:t>mRNA does not make it into the nucleus of the cell and does not change or alter one’s DNA in any way</a:t>
            </a:r>
          </a:p>
          <a:p>
            <a:pPr lvl="1"/>
            <a:endParaRPr lang="en-US" b="1" dirty="0"/>
          </a:p>
        </p:txBody>
      </p:sp>
      <p:pic>
        <p:nvPicPr>
          <p:cNvPr id="4098" name="Picture 2">
            <a:extLst>
              <a:ext uri="{FF2B5EF4-FFF2-40B4-BE49-F238E27FC236}">
                <a16:creationId xmlns:a16="http://schemas.microsoft.com/office/drawing/2014/main" id="{ED828FCF-F77A-4600-9B7E-C7D49A4E7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9"/>
            <a:ext cx="9141311" cy="6852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C446CB-FB96-4FEA-B8C4-FEE842A699A5}"/>
              </a:ext>
            </a:extLst>
          </p:cNvPr>
          <p:cNvSpPr txBox="1"/>
          <p:nvPr/>
        </p:nvSpPr>
        <p:spPr>
          <a:xfrm>
            <a:off x="1751255" y="2362200"/>
            <a:ext cx="5638800" cy="1384995"/>
          </a:xfrm>
          <a:prstGeom prst="rect">
            <a:avLst/>
          </a:prstGeom>
          <a:solidFill>
            <a:schemeClr val="bg2">
              <a:lumMod val="40000"/>
              <a:lumOff val="60000"/>
            </a:schemeClr>
          </a:solidFill>
          <a:scene3d>
            <a:camera prst="orthographicFront"/>
            <a:lightRig rig="threePt" dir="t"/>
          </a:scene3d>
          <a:sp3d>
            <a:bevelT w="165100" prst="coolSlant"/>
          </a:sp3d>
        </p:spPr>
        <p:txBody>
          <a:bodyPr wrap="square" rtlCol="0">
            <a:spAutoFit/>
          </a:bodyPr>
          <a:lstStyle/>
          <a:p>
            <a:r>
              <a:rPr lang="en-US" dirty="0"/>
              <a:t>mRNA is like a temporary sticky note that is read a few times and then goes away in a few days…</a:t>
            </a:r>
          </a:p>
        </p:txBody>
      </p:sp>
    </p:spTree>
    <p:extLst>
      <p:ext uri="{BB962C8B-B14F-4D97-AF65-F5344CB8AC3E}">
        <p14:creationId xmlns:p14="http://schemas.microsoft.com/office/powerpoint/2010/main" val="23359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7924800" cy="5791200"/>
          </a:xfrm>
        </p:spPr>
        <p:txBody>
          <a:bodyPr/>
          <a:lstStyle/>
          <a:p>
            <a:pPr marL="0" indent="0">
              <a:buNone/>
            </a:pPr>
            <a:r>
              <a:rPr lang="en-US" b="1" dirty="0"/>
              <a:t>The mRNA Vaccines are Dangerous?</a:t>
            </a:r>
          </a:p>
          <a:p>
            <a:pPr lvl="1"/>
            <a:r>
              <a:rPr lang="en-US" sz="2700" b="1" dirty="0"/>
              <a:t>Have various poisons in them?</a:t>
            </a:r>
          </a:p>
          <a:p>
            <a:pPr lvl="2"/>
            <a:r>
              <a:rPr lang="en-US" sz="2400" b="1" dirty="0"/>
              <a:t>The mRNA vaccines contain mRNA, some salts, a sugar, and some lipids</a:t>
            </a:r>
          </a:p>
          <a:p>
            <a:pPr lvl="2"/>
            <a:r>
              <a:rPr lang="en-US" sz="2400" b="1" dirty="0"/>
              <a:t>They do not contain any “toxins” or “adjuvants” such as mercury, aluminum, formaldehyde, etc.</a:t>
            </a:r>
          </a:p>
          <a:p>
            <a:pPr lvl="2"/>
            <a:r>
              <a:rPr lang="en-US" sz="2400" b="1" dirty="0"/>
              <a:t>They do not contain cellular tissue or proteins of any kind and do not require cellular cultures, like those derived from human fetal cell lines, to produce</a:t>
            </a:r>
          </a:p>
          <a:p>
            <a:pPr lvl="2"/>
            <a:r>
              <a:rPr lang="en-US" sz="2400" b="1" dirty="0"/>
              <a:t>Those with a history of severe allergies, like to peanuts, may have an allergic reaction to the lipids in the mRNA vaccines (PEG)</a:t>
            </a:r>
          </a:p>
          <a:p>
            <a:pPr lvl="2"/>
            <a:endParaRPr lang="en-US" sz="2400" b="1" dirty="0"/>
          </a:p>
          <a:p>
            <a:pPr lvl="1"/>
            <a:endParaRPr lang="en-US" b="1" dirty="0"/>
          </a:p>
        </p:txBody>
      </p:sp>
      <p:pic>
        <p:nvPicPr>
          <p:cNvPr id="4" name="Picture 3">
            <a:extLst>
              <a:ext uri="{FF2B5EF4-FFF2-40B4-BE49-F238E27FC236}">
                <a16:creationId xmlns:a16="http://schemas.microsoft.com/office/drawing/2014/main" id="{E5B2AC3D-E35B-4057-A739-5EE621A74C93}"/>
              </a:ext>
            </a:extLst>
          </p:cNvPr>
          <p:cNvPicPr>
            <a:picLocks noChangeAspect="1"/>
          </p:cNvPicPr>
          <p:nvPr/>
        </p:nvPicPr>
        <p:blipFill>
          <a:blip r:embed="rId3"/>
          <a:stretch>
            <a:fillRect/>
          </a:stretch>
        </p:blipFill>
        <p:spPr>
          <a:xfrm>
            <a:off x="2514599" y="1229958"/>
            <a:ext cx="4191001" cy="41040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8202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228600" y="457200"/>
            <a:ext cx="8610600" cy="5943600"/>
          </a:xfrm>
        </p:spPr>
        <p:txBody>
          <a:bodyPr/>
          <a:lstStyle/>
          <a:p>
            <a:pPr marL="0" indent="0">
              <a:buNone/>
            </a:pPr>
            <a:r>
              <a:rPr lang="en-US" b="1" dirty="0"/>
              <a:t>The mRNA Vaccines are Dangerous?</a:t>
            </a:r>
          </a:p>
          <a:p>
            <a:pPr lvl="1"/>
            <a:r>
              <a:rPr lang="en-US" sz="2400" b="1" dirty="0"/>
              <a:t>Are experimental and untested</a:t>
            </a:r>
            <a:r>
              <a:rPr lang="en-US" b="1" dirty="0"/>
              <a:t>? FDA Approved?</a:t>
            </a:r>
          </a:p>
          <a:p>
            <a:pPr lvl="2"/>
            <a:r>
              <a:rPr lang="en-US" b="1" dirty="0"/>
              <a:t>Double-blinded randomized-controlled trials on both animals and 70,000 humans showing excellent safety and efficacy of &gt;95% (EUA by FDA)</a:t>
            </a:r>
          </a:p>
          <a:p>
            <a:pPr lvl="2"/>
            <a:r>
              <a:rPr lang="en-US" b="1" dirty="0"/>
              <a:t>Have been studied now for over 30 years</a:t>
            </a:r>
          </a:p>
          <a:p>
            <a:pPr lvl="2"/>
            <a:r>
              <a:rPr lang="en-US" b="1" dirty="0"/>
              <a:t>Mechanism of action very well known</a:t>
            </a:r>
          </a:p>
          <a:p>
            <a:pPr lvl="2"/>
            <a:r>
              <a:rPr lang="en-US" b="1" dirty="0"/>
              <a:t>Still very safe and very effective in hundreds of millions of vaccines given worldwide</a:t>
            </a:r>
          </a:p>
          <a:p>
            <a:pPr lvl="2"/>
            <a:r>
              <a:rPr lang="en-US" b="1" dirty="0"/>
              <a:t>Israel = 5 million and US = 80 million fully vaccinated</a:t>
            </a:r>
          </a:p>
          <a:p>
            <a:pPr lvl="3"/>
            <a:r>
              <a:rPr lang="en-US" sz="2000" b="1" dirty="0"/>
              <a:t>1/1,000 chance of contracting the disease (0.1%)</a:t>
            </a:r>
            <a:endParaRPr lang="en-US" b="1" dirty="0"/>
          </a:p>
          <a:p>
            <a:pPr lvl="3"/>
            <a:r>
              <a:rPr lang="en-US" sz="2000" b="1" dirty="0"/>
              <a:t>Of those who do get sick, 1% hospitalized (0.001%)</a:t>
            </a:r>
          </a:p>
          <a:p>
            <a:pPr lvl="3"/>
            <a:r>
              <a:rPr lang="en-US" sz="2000" b="1" dirty="0"/>
              <a:t>Of those hospitalized, 10% will die (0.0001%)</a:t>
            </a:r>
          </a:p>
          <a:p>
            <a:pPr lvl="3"/>
            <a:r>
              <a:rPr lang="en-US" sz="2000" b="1" dirty="0"/>
              <a:t>0.0001% death rate for those vaccinated = </a:t>
            </a:r>
            <a:r>
              <a:rPr lang="en-US" sz="2400" b="1" i="1" dirty="0"/>
              <a:t>1 in 1 million</a:t>
            </a:r>
          </a:p>
          <a:p>
            <a:pPr lvl="3"/>
            <a:r>
              <a:rPr lang="en-US" sz="2400" b="1" i="1" dirty="0"/>
              <a:t>More than 1.7 in 1000 Americans have died of COVID-19 so far in the US alone</a:t>
            </a:r>
          </a:p>
          <a:p>
            <a:pPr lvl="3"/>
            <a:endParaRPr lang="en-US" sz="2000" b="1" dirty="0"/>
          </a:p>
          <a:p>
            <a:pPr lvl="3"/>
            <a:endParaRPr lang="en-US" sz="2000" b="1" dirty="0"/>
          </a:p>
        </p:txBody>
      </p:sp>
    </p:spTree>
    <p:extLst>
      <p:ext uri="{BB962C8B-B14F-4D97-AF65-F5344CB8AC3E}">
        <p14:creationId xmlns:p14="http://schemas.microsoft.com/office/powerpoint/2010/main" val="396464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8382000" cy="6096000"/>
          </a:xfrm>
        </p:spPr>
        <p:txBody>
          <a:bodyPr/>
          <a:lstStyle/>
          <a:p>
            <a:pPr marL="0" indent="0">
              <a:buNone/>
            </a:pPr>
            <a:r>
              <a:rPr lang="en-US" b="1" dirty="0"/>
              <a:t>mRNA Vaccines (Pfizer and </a:t>
            </a:r>
            <a:r>
              <a:rPr lang="en-US" b="1" dirty="0" err="1"/>
              <a:t>Moderna</a:t>
            </a:r>
            <a:r>
              <a:rPr lang="en-US" b="1" dirty="0"/>
              <a:t>) Dangerous?</a:t>
            </a:r>
          </a:p>
          <a:p>
            <a:pPr lvl="1"/>
            <a:r>
              <a:rPr lang="en-US" sz="2400" b="1" dirty="0"/>
              <a:t>Cause autoimmune disorders</a:t>
            </a:r>
            <a:r>
              <a:rPr lang="en-US" b="1" dirty="0"/>
              <a:t>?</a:t>
            </a:r>
          </a:p>
          <a:p>
            <a:pPr lvl="2"/>
            <a:r>
              <a:rPr lang="en-US" b="1" dirty="0"/>
              <a:t>Possible, but very rare – much lower rates than getting infected by the live COVID-19 virus</a:t>
            </a:r>
          </a:p>
          <a:p>
            <a:pPr lvl="2"/>
            <a:r>
              <a:rPr lang="en-US" b="1" dirty="0"/>
              <a:t>Risk of ITP for mRNA vaccine: ~1 in 1 million</a:t>
            </a:r>
          </a:p>
          <a:p>
            <a:pPr lvl="2"/>
            <a:r>
              <a:rPr lang="en-US" b="1" dirty="0"/>
              <a:t>Risk of ITP for COVID-19: 40-50 x higher</a:t>
            </a:r>
          </a:p>
          <a:p>
            <a:pPr lvl="1"/>
            <a:r>
              <a:rPr lang="en-US" b="1" dirty="0"/>
              <a:t>DNA Vaccines (J&amp;J and AstraZeneca) show a rare increase in blood clots (~1 in 1 million with 1 death out of 6 cases of CVST for J&amp;J – all young women)</a:t>
            </a:r>
          </a:p>
          <a:p>
            <a:pPr lvl="2"/>
            <a:r>
              <a:rPr lang="en-US" b="1" dirty="0"/>
              <a:t>Possibly due to the viral vector used (adenovirus shell) cross-reacting with PF-4 (usually in young women)</a:t>
            </a:r>
          </a:p>
          <a:p>
            <a:pPr lvl="2"/>
            <a:r>
              <a:rPr lang="en-US" b="1" dirty="0"/>
              <a:t>Blood clots in 1/2000 women taking oral contraceptives</a:t>
            </a:r>
          </a:p>
          <a:p>
            <a:pPr lvl="2"/>
            <a:r>
              <a:rPr lang="en-US" b="1" dirty="0"/>
              <a:t>Blood clots in 1/1000 people who travel by plane</a:t>
            </a:r>
          </a:p>
          <a:p>
            <a:pPr lvl="2"/>
            <a:r>
              <a:rPr lang="en-US" b="1" dirty="0"/>
              <a:t>1/10 with COVID-19 will have blood clots (DVT, PE, </a:t>
            </a:r>
            <a:r>
              <a:rPr lang="en-US" b="1" dirty="0" err="1"/>
              <a:t>etc</a:t>
            </a:r>
            <a:r>
              <a:rPr lang="en-US" b="1" dirty="0"/>
              <a:t>…)</a:t>
            </a:r>
          </a:p>
          <a:p>
            <a:pPr lvl="2"/>
            <a:r>
              <a:rPr lang="en-US" b="1" dirty="0"/>
              <a:t>1/3 with COVID-19 will get ITP</a:t>
            </a:r>
          </a:p>
          <a:p>
            <a:pPr lvl="2"/>
            <a:r>
              <a:rPr lang="en-US" b="1" dirty="0"/>
              <a:t>1 in 700,000 of being struck by lightening per year</a:t>
            </a:r>
          </a:p>
        </p:txBody>
      </p:sp>
      <p:pic>
        <p:nvPicPr>
          <p:cNvPr id="2" name="Picture 1">
            <a:extLst>
              <a:ext uri="{FF2B5EF4-FFF2-40B4-BE49-F238E27FC236}">
                <a16:creationId xmlns:a16="http://schemas.microsoft.com/office/drawing/2014/main" id="{24C8F80B-2431-4BD6-9815-E17D0E07075A}"/>
              </a:ext>
            </a:extLst>
          </p:cNvPr>
          <p:cNvPicPr>
            <a:picLocks noChangeAspect="1"/>
          </p:cNvPicPr>
          <p:nvPr/>
        </p:nvPicPr>
        <p:blipFill rotWithShape="1">
          <a:blip r:embed="rId3"/>
          <a:srcRect l="27500" t="7037" r="27500" b="12963"/>
          <a:stretch/>
        </p:blipFill>
        <p:spPr>
          <a:xfrm>
            <a:off x="2514599" y="1181100"/>
            <a:ext cx="4114800" cy="4114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a:extLst>
              <a:ext uri="{FF2B5EF4-FFF2-40B4-BE49-F238E27FC236}">
                <a16:creationId xmlns:a16="http://schemas.microsoft.com/office/drawing/2014/main" id="{524AA89A-D5A7-4AA2-BB74-C0BCA9ED3FC3}"/>
              </a:ext>
            </a:extLst>
          </p:cNvPr>
          <p:cNvPicPr>
            <a:picLocks noChangeAspect="1"/>
          </p:cNvPicPr>
          <p:nvPr/>
        </p:nvPicPr>
        <p:blipFill>
          <a:blip r:embed="rId4"/>
          <a:stretch>
            <a:fillRect/>
          </a:stretch>
        </p:blipFill>
        <p:spPr>
          <a:xfrm>
            <a:off x="2514599" y="1181100"/>
            <a:ext cx="4191001" cy="41040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a:extLst>
              <a:ext uri="{FF2B5EF4-FFF2-40B4-BE49-F238E27FC236}">
                <a16:creationId xmlns:a16="http://schemas.microsoft.com/office/drawing/2014/main" id="{63A1CA46-A7A0-4529-95B8-197FDB7DDD47}"/>
              </a:ext>
            </a:extLst>
          </p:cNvPr>
          <p:cNvSpPr txBox="1"/>
          <p:nvPr/>
        </p:nvSpPr>
        <p:spPr>
          <a:xfrm>
            <a:off x="4009913" y="6400800"/>
            <a:ext cx="4617719" cy="369332"/>
          </a:xfrm>
          <a:prstGeom prst="rect">
            <a:avLst/>
          </a:prstGeom>
          <a:noFill/>
        </p:spPr>
        <p:txBody>
          <a:bodyPr wrap="square" rtlCol="0">
            <a:spAutoFit/>
          </a:bodyPr>
          <a:lstStyle/>
          <a:p>
            <a:r>
              <a:rPr lang="en-US" sz="1800" dirty="0"/>
              <a:t>CVST = Cerebrovascular Sinus Thrombosis</a:t>
            </a:r>
          </a:p>
        </p:txBody>
      </p:sp>
    </p:spTree>
    <p:extLst>
      <p:ext uri="{BB962C8B-B14F-4D97-AF65-F5344CB8AC3E}">
        <p14:creationId xmlns:p14="http://schemas.microsoft.com/office/powerpoint/2010/main" val="32288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8382000" cy="2514600"/>
          </a:xfrm>
        </p:spPr>
        <p:txBody>
          <a:bodyPr/>
          <a:lstStyle/>
          <a:p>
            <a:pPr marL="0" indent="0">
              <a:buNone/>
            </a:pPr>
            <a:r>
              <a:rPr lang="en-US" b="1" dirty="0"/>
              <a:t>The mRNA Vaccines are Dangerous?</a:t>
            </a:r>
          </a:p>
          <a:p>
            <a:pPr lvl="1"/>
            <a:r>
              <a:rPr lang="en-US" b="1" dirty="0"/>
              <a:t>Antibody-Dependent Enhancement (ADE)</a:t>
            </a:r>
          </a:p>
          <a:p>
            <a:pPr lvl="2"/>
            <a:r>
              <a:rPr lang="en-US" b="1" dirty="0"/>
              <a:t>Well-known complications of vaccines, but, again, much more commonly associated with viral infections</a:t>
            </a:r>
          </a:p>
          <a:p>
            <a:pPr lvl="2"/>
            <a:r>
              <a:rPr lang="en-US" b="1" dirty="0"/>
              <a:t>mRNA vaccines carefully crafted specifically to avoid ADE – apparently successfully</a:t>
            </a:r>
          </a:p>
        </p:txBody>
      </p:sp>
      <p:pic>
        <p:nvPicPr>
          <p:cNvPr id="5" name="Picture 4">
            <a:extLst>
              <a:ext uri="{FF2B5EF4-FFF2-40B4-BE49-F238E27FC236}">
                <a16:creationId xmlns:a16="http://schemas.microsoft.com/office/drawing/2014/main" id="{D54086F3-A1CC-43D9-A97B-E0D6EEAAD657}"/>
              </a:ext>
            </a:extLst>
          </p:cNvPr>
          <p:cNvPicPr>
            <a:picLocks noChangeAspect="1"/>
          </p:cNvPicPr>
          <p:nvPr/>
        </p:nvPicPr>
        <p:blipFill>
          <a:blip r:embed="rId3"/>
          <a:stretch>
            <a:fillRect/>
          </a:stretch>
        </p:blipFill>
        <p:spPr>
          <a:xfrm>
            <a:off x="1447800" y="266700"/>
            <a:ext cx="5755386" cy="632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427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7924800" cy="4572000"/>
          </a:xfrm>
        </p:spPr>
        <p:txBody>
          <a:bodyPr/>
          <a:lstStyle/>
          <a:p>
            <a:pPr marL="0" indent="0">
              <a:buNone/>
            </a:pPr>
            <a:r>
              <a:rPr lang="en-US" b="1" dirty="0"/>
              <a:t>The mRNA Vaccines are Dangerous:</a:t>
            </a:r>
          </a:p>
          <a:p>
            <a:pPr lvl="1"/>
            <a:r>
              <a:rPr lang="en-US" sz="2400" b="1" dirty="0"/>
              <a:t>Are unnatural and opposed to the Adventist Health Message</a:t>
            </a:r>
            <a:r>
              <a:rPr lang="en-US" b="1" dirty="0"/>
              <a:t>?</a:t>
            </a:r>
          </a:p>
          <a:p>
            <a:pPr lvl="2"/>
            <a:r>
              <a:rPr lang="en-US" b="1" dirty="0"/>
              <a:t>Any more unnatural than getting infected by a foreign invader designed by the Devil himself?</a:t>
            </a:r>
          </a:p>
          <a:p>
            <a:pPr lvl="2"/>
            <a:r>
              <a:rPr lang="en-US" b="1" dirty="0"/>
              <a:t>Ellen White’s son, William White, was vaccinated for smallpox with his mother’s knowledge and approval – despite having a bad childhood experience with a vaccine</a:t>
            </a:r>
          </a:p>
        </p:txBody>
      </p:sp>
      <p:pic>
        <p:nvPicPr>
          <p:cNvPr id="2" name="Picture 1">
            <a:extLst>
              <a:ext uri="{FF2B5EF4-FFF2-40B4-BE49-F238E27FC236}">
                <a16:creationId xmlns:a16="http://schemas.microsoft.com/office/drawing/2014/main" id="{0BEB6978-D164-45E1-9CF0-AD9E50047F0B}"/>
              </a:ext>
            </a:extLst>
          </p:cNvPr>
          <p:cNvPicPr>
            <a:picLocks noChangeAspect="1"/>
          </p:cNvPicPr>
          <p:nvPr/>
        </p:nvPicPr>
        <p:blipFill rotWithShape="1">
          <a:blip r:embed="rId3"/>
          <a:srcRect t="3880" b="33264"/>
          <a:stretch/>
        </p:blipFill>
        <p:spPr>
          <a:xfrm>
            <a:off x="3124200" y="3771900"/>
            <a:ext cx="2667000"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66" name="Picture 2">
            <a:extLst>
              <a:ext uri="{FF2B5EF4-FFF2-40B4-BE49-F238E27FC236}">
                <a16:creationId xmlns:a16="http://schemas.microsoft.com/office/drawing/2014/main" id="{734E8F7A-C7FC-440A-911F-2E8E22B68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6"/>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561FAD-A9ED-484F-887C-7E8046F569E9}"/>
              </a:ext>
            </a:extLst>
          </p:cNvPr>
          <p:cNvPicPr>
            <a:picLocks noChangeAspect="1"/>
          </p:cNvPicPr>
          <p:nvPr/>
        </p:nvPicPr>
        <p:blipFill>
          <a:blip r:embed="rId5"/>
          <a:stretch>
            <a:fillRect/>
          </a:stretch>
        </p:blipFill>
        <p:spPr>
          <a:xfrm>
            <a:off x="2286000" y="700087"/>
            <a:ext cx="4572000" cy="5457825"/>
          </a:xfrm>
          <a:prstGeom prst="ellipse">
            <a:avLst/>
          </a:prstGeom>
          <a:ln>
            <a:noFill/>
          </a:ln>
          <a:effectLst>
            <a:softEdge rad="112500"/>
          </a:effectLst>
        </p:spPr>
      </p:pic>
    </p:spTree>
    <p:extLst>
      <p:ext uri="{BB962C8B-B14F-4D97-AF65-F5344CB8AC3E}">
        <p14:creationId xmlns:p14="http://schemas.microsoft.com/office/powerpoint/2010/main" val="69206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266"/>
                                        </p:tgtEl>
                                      </p:cBhvr>
                                    </p:animEffect>
                                    <p:set>
                                      <p:cBhvr>
                                        <p:cTn id="22" dur="1" fill="hold">
                                          <p:stCondLst>
                                            <p:cond delay="4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7924800" cy="5867400"/>
          </a:xfrm>
        </p:spPr>
        <p:txBody>
          <a:bodyPr/>
          <a:lstStyle/>
          <a:p>
            <a:pPr marL="0" indent="0">
              <a:buNone/>
            </a:pPr>
            <a:r>
              <a:rPr lang="en-US" b="1" dirty="0"/>
              <a:t>The mRNA Vaccines are Dangerous:</a:t>
            </a:r>
          </a:p>
          <a:p>
            <a:pPr lvl="1"/>
            <a:r>
              <a:rPr lang="en-US" sz="2400" b="1" dirty="0"/>
              <a:t>Are unnatural and opposed to the Adventist Health Message</a:t>
            </a:r>
            <a:r>
              <a:rPr lang="en-US" b="1" dirty="0"/>
              <a:t>?</a:t>
            </a:r>
          </a:p>
          <a:p>
            <a:pPr lvl="2"/>
            <a:r>
              <a:rPr lang="en-US" b="1" dirty="0"/>
              <a:t>Any more unnatural than getting infected by a foreign invader designed by the Devil himself?</a:t>
            </a:r>
          </a:p>
          <a:p>
            <a:pPr lvl="2"/>
            <a:r>
              <a:rPr lang="en-US" b="1" dirty="0"/>
              <a:t>Ellen White’s son, William White, was vaccinated for smallpox with his mother’s knowledge and approval – despite having a bad childhood experience with a vaccine</a:t>
            </a:r>
          </a:p>
          <a:p>
            <a:pPr lvl="2"/>
            <a:r>
              <a:rPr lang="en-US" b="1" dirty="0"/>
              <a:t>Ellen White’s personal secretary for over 13 years, D. E. Robinson, and married to her granddaughter Ella, said that Ellen White was herself vaccinated for smallpox and recommended this vaccine to her staff and family</a:t>
            </a:r>
          </a:p>
          <a:p>
            <a:pPr lvl="2"/>
            <a:r>
              <a:rPr lang="en-US" b="1" dirty="0"/>
              <a:t>Recommended drugs like quinine to fight malaria, anesthesia during surgery, blood transfusions, pain relievers for intense pain, radiation therapy… </a:t>
            </a:r>
            <a:r>
              <a:rPr lang="en-US" b="1" dirty="0" err="1"/>
              <a:t>etc</a:t>
            </a:r>
            <a:endParaRPr lang="en-US" b="1" dirty="0"/>
          </a:p>
          <a:p>
            <a:pPr lvl="2"/>
            <a:endParaRPr lang="en-US" b="1" dirty="0"/>
          </a:p>
        </p:txBody>
      </p:sp>
    </p:spTree>
    <p:extLst>
      <p:ext uri="{BB962C8B-B14F-4D97-AF65-F5344CB8AC3E}">
        <p14:creationId xmlns:p14="http://schemas.microsoft.com/office/powerpoint/2010/main" val="2136812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D531AF-DD8C-4AED-8340-7E5F57ADAC0F}"/>
              </a:ext>
            </a:extLst>
          </p:cNvPr>
          <p:cNvSpPr txBox="1"/>
          <p:nvPr/>
        </p:nvSpPr>
        <p:spPr>
          <a:xfrm>
            <a:off x="381000" y="304800"/>
            <a:ext cx="6248400" cy="3293209"/>
          </a:xfrm>
          <a:prstGeom prst="rect">
            <a:avLst/>
          </a:prstGeom>
          <a:noFill/>
        </p:spPr>
        <p:txBody>
          <a:bodyPr wrap="square">
            <a:spAutoFit/>
          </a:bodyPr>
          <a:lstStyle/>
          <a:p>
            <a:r>
              <a:rPr lang="en-US" dirty="0"/>
              <a:t>“Would I have sinned to give the boy quinine when I knew of no other way to check malaria and when the prospect was that he would die without it?” In reply she said, “No, we are expected to do the best we can.”</a:t>
            </a:r>
          </a:p>
          <a:p>
            <a:pPr lvl="1"/>
            <a:r>
              <a:rPr lang="en-US" sz="2000" dirty="0"/>
              <a:t>—W. C. White letter, September 10, 1935.—Compilers—Counsels on Health, 261 (1890).</a:t>
            </a:r>
          </a:p>
        </p:txBody>
      </p:sp>
      <p:sp>
        <p:nvSpPr>
          <p:cNvPr id="5" name="TextBox 4">
            <a:extLst>
              <a:ext uri="{FF2B5EF4-FFF2-40B4-BE49-F238E27FC236}">
                <a16:creationId xmlns:a16="http://schemas.microsoft.com/office/drawing/2014/main" id="{66C39841-A239-4DF9-903B-9C062E34AA3B}"/>
              </a:ext>
            </a:extLst>
          </p:cNvPr>
          <p:cNvSpPr txBox="1"/>
          <p:nvPr/>
        </p:nvSpPr>
        <p:spPr>
          <a:xfrm>
            <a:off x="457200" y="3886200"/>
            <a:ext cx="7886700" cy="2185214"/>
          </a:xfrm>
          <a:prstGeom prst="rect">
            <a:avLst/>
          </a:prstGeom>
          <a:noFill/>
        </p:spPr>
        <p:txBody>
          <a:bodyPr wrap="square">
            <a:spAutoFit/>
          </a:bodyPr>
          <a:lstStyle/>
          <a:p>
            <a:r>
              <a:rPr lang="en-US" dirty="0"/>
              <a:t>Elsewhere she wrote, “If quinine will save a life, use quinine.”</a:t>
            </a:r>
          </a:p>
          <a:p>
            <a:pPr lvl="1"/>
            <a:r>
              <a:rPr lang="en-US" sz="2000" dirty="0"/>
              <a:t>Selected Messages, (Washington, D.C.: Review and Herald Pub. Assn., 1958), 2: 282 (footnote); S.P.S. Edwards to F.D. Nichol, November 24, 1957, Question and Answer File 34-B-2, EGWE.</a:t>
            </a:r>
          </a:p>
        </p:txBody>
      </p:sp>
      <p:pic>
        <p:nvPicPr>
          <p:cNvPr id="6" name="Picture 5">
            <a:extLst>
              <a:ext uri="{FF2B5EF4-FFF2-40B4-BE49-F238E27FC236}">
                <a16:creationId xmlns:a16="http://schemas.microsoft.com/office/drawing/2014/main" id="{9971C1F1-0B54-4DCB-8E09-1F622A4D1E3F}"/>
              </a:ext>
            </a:extLst>
          </p:cNvPr>
          <p:cNvPicPr>
            <a:picLocks noChangeAspect="1"/>
          </p:cNvPicPr>
          <p:nvPr/>
        </p:nvPicPr>
        <p:blipFill>
          <a:blip r:embed="rId3"/>
          <a:stretch>
            <a:fillRect/>
          </a:stretch>
        </p:blipFill>
        <p:spPr>
          <a:xfrm>
            <a:off x="6400800" y="256313"/>
            <a:ext cx="2628900" cy="33416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77538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7924800" cy="5791200"/>
          </a:xfrm>
        </p:spPr>
        <p:txBody>
          <a:bodyPr/>
          <a:lstStyle/>
          <a:p>
            <a:pPr marL="0" indent="0">
              <a:buNone/>
            </a:pPr>
            <a:r>
              <a:rPr lang="en-US" b="1" dirty="0"/>
              <a:t>Natural Remedies are Enough:</a:t>
            </a:r>
          </a:p>
          <a:p>
            <a:pPr lvl="1"/>
            <a:r>
              <a:rPr lang="en-US" b="1" dirty="0"/>
              <a:t>Vitamin D, sleep, hot/cold hydrotherapy, quercetin with zinc, magnesium, NAC, vitamin C, forest bathing, exercise, overall physical fitness, </a:t>
            </a:r>
            <a:r>
              <a:rPr lang="en-US" b="1" dirty="0" err="1"/>
              <a:t>etc</a:t>
            </a:r>
            <a:r>
              <a:rPr lang="en-US" b="1" dirty="0"/>
              <a:t>… all great for the innate immune system, but don’t help the adaptive immune system</a:t>
            </a:r>
          </a:p>
          <a:p>
            <a:pPr lvl="1"/>
            <a:r>
              <a:rPr lang="en-US" b="1" dirty="0"/>
              <a:t>mRNA vaccines still helpful for educating the Adaptive Immune System for the best overall chance at fighting off the COVID-19 virus without significant damage to the body</a:t>
            </a:r>
          </a:p>
          <a:p>
            <a:pPr lvl="1"/>
            <a:endParaRPr lang="en-US" b="1" dirty="0"/>
          </a:p>
          <a:p>
            <a:pPr lvl="1"/>
            <a:r>
              <a:rPr lang="en-US" b="1" dirty="0"/>
              <a:t>Short answer:  </a:t>
            </a:r>
            <a:r>
              <a:rPr lang="en-US" b="1" i="1" dirty="0"/>
              <a:t>Do it all</a:t>
            </a:r>
          </a:p>
          <a:p>
            <a:pPr marL="366713" lvl="1" indent="0">
              <a:buNone/>
            </a:pPr>
            <a:endParaRPr lang="en-US" b="1" i="1" dirty="0"/>
          </a:p>
          <a:p>
            <a:pPr lvl="1"/>
            <a:r>
              <a:rPr lang="en-US" b="1" dirty="0"/>
              <a:t>God will Save me, so no need to fear…</a:t>
            </a:r>
          </a:p>
        </p:txBody>
      </p:sp>
      <p:pic>
        <p:nvPicPr>
          <p:cNvPr id="4" name="Picture 3">
            <a:extLst>
              <a:ext uri="{FF2B5EF4-FFF2-40B4-BE49-F238E27FC236}">
                <a16:creationId xmlns:a16="http://schemas.microsoft.com/office/drawing/2014/main" id="{A4FD9C16-39CE-41D2-8F0D-A764055C0DD6}"/>
              </a:ext>
            </a:extLst>
          </p:cNvPr>
          <p:cNvPicPr>
            <a:picLocks noChangeAspect="1"/>
          </p:cNvPicPr>
          <p:nvPr/>
        </p:nvPicPr>
        <p:blipFill rotWithShape="1">
          <a:blip r:embed="rId3"/>
          <a:srcRect l="32500" t="18889" r="33333" b="23333"/>
          <a:stretch/>
        </p:blipFill>
        <p:spPr>
          <a:xfrm>
            <a:off x="637391" y="-522371"/>
            <a:ext cx="7696200" cy="6770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9096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533400" y="457200"/>
            <a:ext cx="8458200" cy="6019800"/>
          </a:xfrm>
        </p:spPr>
        <p:txBody>
          <a:bodyPr/>
          <a:lstStyle/>
          <a:p>
            <a:pPr marL="0" indent="0">
              <a:buNone/>
            </a:pPr>
            <a:r>
              <a:rPr lang="en-US" b="1" dirty="0"/>
              <a:t>COVID-19 - Common misconceptions</a:t>
            </a:r>
          </a:p>
          <a:p>
            <a:r>
              <a:rPr lang="en-US" sz="2400" b="1" dirty="0"/>
              <a:t>Just another flu season</a:t>
            </a:r>
          </a:p>
          <a:p>
            <a:r>
              <a:rPr lang="en-US" sz="2400" b="1" dirty="0"/>
              <a:t>99% survival rate </a:t>
            </a:r>
          </a:p>
          <a:p>
            <a:r>
              <a:rPr lang="en-US" sz="2400" b="1" dirty="0"/>
              <a:t>A Government </a:t>
            </a:r>
            <a:r>
              <a:rPr lang="en-US" sz="2400" b="1" i="1" dirty="0"/>
              <a:t>Bioweapon</a:t>
            </a:r>
            <a:r>
              <a:rPr lang="en-US" sz="2400" b="1" dirty="0"/>
              <a:t> released in order to cause panic, increase Government Control, and remove </a:t>
            </a:r>
            <a:r>
              <a:rPr lang="en-US" sz="2400" b="1" i="1" dirty="0"/>
              <a:t>Freedoms</a:t>
            </a:r>
            <a:r>
              <a:rPr lang="en-US" sz="2400" b="1" dirty="0"/>
              <a:t> from the people</a:t>
            </a:r>
          </a:p>
          <a:p>
            <a:r>
              <a:rPr lang="en-US" sz="2400" b="1" dirty="0"/>
              <a:t>Masks and Social Distancing don’t work – more Government Control and Loss of </a:t>
            </a:r>
            <a:r>
              <a:rPr lang="en-US" sz="2400" b="1" i="1" dirty="0"/>
              <a:t>Freedoms</a:t>
            </a:r>
          </a:p>
          <a:p>
            <a:r>
              <a:rPr lang="en-US" sz="2400" b="1" dirty="0"/>
              <a:t>The mRNA vaccines are </a:t>
            </a:r>
            <a:r>
              <a:rPr lang="en-US" sz="2400" b="1" i="1" dirty="0"/>
              <a:t>Dangerous</a:t>
            </a:r>
          </a:p>
          <a:p>
            <a:pPr lvl="1"/>
            <a:r>
              <a:rPr lang="en-US" sz="2000" b="1" dirty="0"/>
              <a:t>Alter one’s genetic makeup</a:t>
            </a:r>
          </a:p>
          <a:p>
            <a:pPr lvl="1"/>
            <a:r>
              <a:rPr lang="en-US" sz="2000" b="1" dirty="0"/>
              <a:t>Have various poisons in them</a:t>
            </a:r>
          </a:p>
          <a:p>
            <a:pPr lvl="1"/>
            <a:r>
              <a:rPr lang="en-US" sz="2000" b="1" dirty="0"/>
              <a:t>Are experimental and untested</a:t>
            </a:r>
          </a:p>
          <a:p>
            <a:pPr lvl="1"/>
            <a:r>
              <a:rPr lang="en-US" sz="2000" b="1" dirty="0"/>
              <a:t>Cause autoimmune disorders</a:t>
            </a:r>
          </a:p>
          <a:p>
            <a:pPr lvl="1"/>
            <a:r>
              <a:rPr lang="en-US" sz="2000" b="1" dirty="0"/>
              <a:t>Are unnatural and opposed to the Adventist Health Message</a:t>
            </a:r>
          </a:p>
          <a:p>
            <a:r>
              <a:rPr lang="en-US" sz="2200" b="1" dirty="0"/>
              <a:t>Natural Remedies, and my Faith in God, are enough</a:t>
            </a:r>
          </a:p>
          <a:p>
            <a:pPr lvl="1"/>
            <a:endParaRPr lang="en-US" b="1" dirty="0"/>
          </a:p>
        </p:txBody>
      </p:sp>
    </p:spTree>
    <p:extLst>
      <p:ext uri="{BB962C8B-B14F-4D97-AF65-F5344CB8AC3E}">
        <p14:creationId xmlns:p14="http://schemas.microsoft.com/office/powerpoint/2010/main" val="169671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525" y="152400"/>
            <a:ext cx="8637875" cy="647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0426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1026"/>
          <p:cNvSpPr>
            <a:spLocks noGrp="1" noChangeArrowheads="1"/>
          </p:cNvSpPr>
          <p:nvPr>
            <p:ph type="ctrTitle"/>
          </p:nvPr>
        </p:nvSpPr>
        <p:spPr>
          <a:xfrm>
            <a:off x="304800" y="609600"/>
            <a:ext cx="8991600" cy="1156567"/>
          </a:xfrm>
        </p:spPr>
        <p:txBody>
          <a:bodyPr/>
          <a:lstStyle/>
          <a:p>
            <a:pPr>
              <a:defRPr/>
            </a:pPr>
            <a:r>
              <a:rPr sz="4400" dirty="0">
                <a:solidFill>
                  <a:schemeClr val="bg1"/>
                </a:solidFill>
              </a:rPr>
              <a:t>COVID-19 </a:t>
            </a:r>
            <a:br>
              <a:rPr sz="4400" dirty="0">
                <a:solidFill>
                  <a:schemeClr val="bg1"/>
                </a:solidFill>
              </a:rPr>
            </a:br>
            <a:r>
              <a:rPr sz="4400" dirty="0">
                <a:solidFill>
                  <a:schemeClr val="bg1"/>
                </a:solidFill>
              </a:rPr>
              <a:t>Recommendations</a:t>
            </a:r>
          </a:p>
        </p:txBody>
      </p:sp>
      <p:sp>
        <p:nvSpPr>
          <p:cNvPr id="355332" name="Rectangle 1028"/>
          <p:cNvSpPr>
            <a:spLocks noChangeArrowheads="1"/>
          </p:cNvSpPr>
          <p:nvPr/>
        </p:nvSpPr>
        <p:spPr bwMode="auto">
          <a:xfrm>
            <a:off x="1828800" y="5700275"/>
            <a:ext cx="5943600" cy="381000"/>
          </a:xfrm>
          <a:prstGeom prst="rect">
            <a:avLst/>
          </a:prstGeom>
          <a:noFill/>
          <a:ln w="9525">
            <a:noFill/>
            <a:miter lim="800000"/>
            <a:headEnd/>
            <a:tailEnd/>
          </a:ln>
          <a:effectLst/>
        </p:spPr>
        <p:txBody>
          <a:bodyPr/>
          <a:lstStyle/>
          <a:p>
            <a:pPr algn="ctr">
              <a:spcBef>
                <a:spcPct val="20000"/>
              </a:spcBef>
              <a:defRPr/>
            </a:pPr>
            <a:r>
              <a:rPr lang="en-US" spc="-10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mj-lt"/>
                <a:ea typeface="+mj-ea"/>
                <a:cs typeface="+mj-cs"/>
              </a:rPr>
              <a:t>Sean D. Pitman, M.D</a:t>
            </a:r>
            <a:r>
              <a:rPr lang="en-US" sz="2000" b="1" dirty="0">
                <a:latin typeface="Arial" charset="0"/>
              </a:rPr>
              <a:t>.</a:t>
            </a:r>
          </a:p>
        </p:txBody>
      </p:sp>
      <p:sp>
        <p:nvSpPr>
          <p:cNvPr id="355333" name="Text Box 1029"/>
          <p:cNvSpPr txBox="1">
            <a:spLocks noChangeArrowheads="1"/>
          </p:cNvSpPr>
          <p:nvPr/>
        </p:nvSpPr>
        <p:spPr bwMode="auto">
          <a:xfrm>
            <a:off x="3352800" y="6214646"/>
            <a:ext cx="2743200" cy="338554"/>
          </a:xfrm>
          <a:prstGeom prst="rect">
            <a:avLst/>
          </a:prstGeom>
          <a:noFill/>
          <a:ln w="9525">
            <a:noFill/>
            <a:miter lim="800000"/>
            <a:headEnd/>
            <a:tailEnd/>
          </a:ln>
          <a:effectLst/>
        </p:spPr>
        <p:txBody>
          <a:bodyPr>
            <a:spAutoFit/>
          </a:bodyPr>
          <a:lstStyle/>
          <a:p>
            <a:pPr>
              <a:defRPr/>
            </a:pPr>
            <a:r>
              <a:rPr lang="en-US" sz="1600" b="1" spc="-100" dirty="0" err="1">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mj-lt"/>
                <a:ea typeface="+mj-ea"/>
                <a:cs typeface="+mj-cs"/>
              </a:rPr>
              <a:t>www.DetectingDesign.com</a:t>
            </a:r>
            <a:endParaRPr lang="en-US" sz="1600" b="1" spc="-10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mj-lt"/>
              <a:ea typeface="+mj-ea"/>
              <a:cs typeface="+mj-cs"/>
            </a:endParaRPr>
          </a:p>
        </p:txBody>
      </p:sp>
      <p:pic>
        <p:nvPicPr>
          <p:cNvPr id="2" name="Picture 1"/>
          <p:cNvPicPr>
            <a:picLocks noChangeAspect="1"/>
          </p:cNvPicPr>
          <p:nvPr/>
        </p:nvPicPr>
        <p:blipFill rotWithShape="1">
          <a:blip r:embed="rId2"/>
          <a:srcRect r="28889"/>
          <a:stretch/>
        </p:blipFill>
        <p:spPr>
          <a:xfrm>
            <a:off x="304800" y="1828800"/>
            <a:ext cx="3657600" cy="31423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a:extLst>
              <a:ext uri="{FF2B5EF4-FFF2-40B4-BE49-F238E27FC236}">
                <a16:creationId xmlns:a16="http://schemas.microsoft.com/office/drawing/2014/main" id="{1D809237-FD42-4F0A-AA2D-A72C38043C5A}"/>
              </a:ext>
            </a:extLst>
          </p:cNvPr>
          <p:cNvPicPr>
            <a:picLocks noChangeAspect="1"/>
          </p:cNvPicPr>
          <p:nvPr/>
        </p:nvPicPr>
        <p:blipFill rotWithShape="1">
          <a:blip r:embed="rId3"/>
          <a:srcRect l="23457" t="29938" r="17284" b="11132"/>
          <a:stretch/>
        </p:blipFill>
        <p:spPr>
          <a:xfrm rot="871067">
            <a:off x="6991363" y="872602"/>
            <a:ext cx="1933016" cy="17321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p:cNvPicPr>
            <a:picLocks noChangeAspect="1"/>
          </p:cNvPicPr>
          <p:nvPr/>
        </p:nvPicPr>
        <p:blipFill>
          <a:blip r:embed="rId4"/>
          <a:stretch>
            <a:fillRect/>
          </a:stretch>
        </p:blipFill>
        <p:spPr>
          <a:xfrm>
            <a:off x="5248951" y="2153132"/>
            <a:ext cx="3623733" cy="20383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Picture 2"/>
          <p:cNvPicPr>
            <a:picLocks noChangeAspect="1"/>
          </p:cNvPicPr>
          <p:nvPr/>
        </p:nvPicPr>
        <p:blipFill>
          <a:blip r:embed="rId5"/>
          <a:stretch>
            <a:fillRect/>
          </a:stretch>
        </p:blipFill>
        <p:spPr>
          <a:xfrm rot="20789133">
            <a:off x="2920574" y="2476325"/>
            <a:ext cx="2852759" cy="30994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nvPicPr>
        <p:blipFill>
          <a:blip r:embed="rId6"/>
          <a:stretch>
            <a:fillRect/>
          </a:stretch>
        </p:blipFill>
        <p:spPr>
          <a:xfrm rot="799813">
            <a:off x="5260529" y="3640095"/>
            <a:ext cx="3347343" cy="22123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7"/>
          <a:stretch>
            <a:fillRect/>
          </a:stretch>
        </p:blipFill>
        <p:spPr>
          <a:xfrm rot="21154263">
            <a:off x="1014710" y="4302565"/>
            <a:ext cx="1845525" cy="18455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a:extLst>
              <a:ext uri="{FF2B5EF4-FFF2-40B4-BE49-F238E27FC236}">
                <a16:creationId xmlns:a16="http://schemas.microsoft.com/office/drawing/2014/main" id="{2D630512-9539-472A-83A3-AF6E7C342418}"/>
              </a:ext>
            </a:extLst>
          </p:cNvPr>
          <p:cNvPicPr>
            <a:picLocks noChangeAspect="1"/>
          </p:cNvPicPr>
          <p:nvPr/>
        </p:nvPicPr>
        <p:blipFill rotWithShape="1">
          <a:blip r:embed="rId8"/>
          <a:srcRect r="-16" b="19482"/>
          <a:stretch/>
        </p:blipFill>
        <p:spPr>
          <a:xfrm>
            <a:off x="344288" y="381876"/>
            <a:ext cx="2074414" cy="22780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643674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229600" cy="5486400"/>
          </a:xfrm>
        </p:spPr>
        <p:txBody>
          <a:bodyPr/>
          <a:lstStyle/>
          <a:p>
            <a:r>
              <a:rPr lang="en-US" dirty="0"/>
              <a:t>Vitamin D:  Blood Level &gt; 50 - 60 ng/mL</a:t>
            </a:r>
          </a:p>
          <a:p>
            <a:pPr lvl="1"/>
            <a:r>
              <a:rPr lang="en-US" dirty="0"/>
              <a:t>For most people, 4-10k Units/Day (125-250 mcg/day)</a:t>
            </a:r>
          </a:p>
          <a:p>
            <a:pPr lvl="1"/>
            <a:r>
              <a:rPr lang="en-US" dirty="0"/>
              <a:t>Studies show that Vitamin D can reduce COVID-19 deaths by up to 60%! - and 80% less likely to require ICU treatment! </a:t>
            </a:r>
          </a:p>
          <a:p>
            <a:r>
              <a:rPr lang="en-US" dirty="0"/>
              <a:t>Zinc: 15-30 mg/day</a:t>
            </a:r>
          </a:p>
          <a:p>
            <a:r>
              <a:rPr lang="en-US" dirty="0"/>
              <a:t>Quercetin: 500 mg/day</a:t>
            </a:r>
          </a:p>
          <a:p>
            <a:r>
              <a:rPr lang="en-US" dirty="0"/>
              <a:t>Magnesium: 350 mg/day</a:t>
            </a:r>
          </a:p>
          <a:p>
            <a:r>
              <a:rPr lang="en-US" dirty="0"/>
              <a:t>n-acetylcysteine (NAC): 600 mg/day</a:t>
            </a:r>
          </a:p>
          <a:p>
            <a:r>
              <a:rPr lang="en-US" dirty="0"/>
              <a:t>Hot/Cold showers: 5 or 6 cycles per day</a:t>
            </a:r>
          </a:p>
          <a:p>
            <a:r>
              <a:rPr lang="en-US" dirty="0"/>
              <a:t>Sleep: 8 hours/day</a:t>
            </a:r>
          </a:p>
          <a:p>
            <a:r>
              <a:rPr lang="en-US" dirty="0"/>
              <a:t>Forest Bathing: Increase in NK cells up to 7 days – even some effect up to 30 days</a:t>
            </a:r>
          </a:p>
        </p:txBody>
      </p:sp>
    </p:spTree>
    <p:extLst>
      <p:ext uri="{BB962C8B-B14F-4D97-AF65-F5344CB8AC3E}">
        <p14:creationId xmlns:p14="http://schemas.microsoft.com/office/powerpoint/2010/main" val="1139374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2058931"/>
            <a:ext cx="8382000" cy="4187540"/>
          </a:xfrm>
          <a:prstGeom prst="rect">
            <a:avLst/>
          </a:prstGeom>
        </p:spPr>
      </p:pic>
      <p:sp>
        <p:nvSpPr>
          <p:cNvPr id="3" name="TextBox 2"/>
          <p:cNvSpPr txBox="1"/>
          <p:nvPr/>
        </p:nvSpPr>
        <p:spPr>
          <a:xfrm>
            <a:off x="538223" y="457200"/>
            <a:ext cx="8305800" cy="1384995"/>
          </a:xfrm>
          <a:prstGeom prst="rect">
            <a:avLst/>
          </a:prstGeom>
          <a:noFill/>
        </p:spPr>
        <p:txBody>
          <a:bodyPr wrap="square" rtlCol="0">
            <a:spAutoFit/>
          </a:bodyPr>
          <a:lstStyle/>
          <a:p>
            <a:r>
              <a:rPr lang="en-US" dirty="0"/>
              <a:t>Dr. Roger Seheult – an LLU trained Doctor of Internal Medicine, triple boarded, with specialties in pulmonology, critical care and sleep medicine: </a:t>
            </a:r>
          </a:p>
        </p:txBody>
      </p:sp>
      <p:sp>
        <p:nvSpPr>
          <p:cNvPr id="4" name="Rectangle 3"/>
          <p:cNvSpPr/>
          <p:nvPr/>
        </p:nvSpPr>
        <p:spPr>
          <a:xfrm>
            <a:off x="6400800" y="6248400"/>
            <a:ext cx="2544286" cy="523220"/>
          </a:xfrm>
          <a:prstGeom prst="rect">
            <a:avLst/>
          </a:prstGeom>
        </p:spPr>
        <p:txBody>
          <a:bodyPr wrap="none">
            <a:spAutoFit/>
          </a:bodyPr>
          <a:lstStyle/>
          <a:p>
            <a:r>
              <a:rPr lang="en-US" dirty="0"/>
              <a:t>MedCram.com</a:t>
            </a:r>
          </a:p>
        </p:txBody>
      </p:sp>
    </p:spTree>
    <p:extLst>
      <p:ext uri="{BB962C8B-B14F-4D97-AF65-F5344CB8AC3E}">
        <p14:creationId xmlns:p14="http://schemas.microsoft.com/office/powerpoint/2010/main" val="56321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685800" y="533400"/>
            <a:ext cx="7924800" cy="5486400"/>
          </a:xfrm>
        </p:spPr>
        <p:txBody>
          <a:bodyPr/>
          <a:lstStyle/>
          <a:p>
            <a:pPr marL="0" indent="0">
              <a:buNone/>
            </a:pPr>
            <a:r>
              <a:rPr lang="en-US" b="1" dirty="0"/>
              <a:t>Just Another Flu Season:</a:t>
            </a:r>
          </a:p>
          <a:p>
            <a:r>
              <a:rPr lang="en-US" b="1" dirty="0"/>
              <a:t>Current deaths in the US: 565,000</a:t>
            </a:r>
          </a:p>
          <a:p>
            <a:pPr lvl="1"/>
            <a:r>
              <a:rPr lang="en-US" b="1" dirty="0"/>
              <a:t>An underestimate by as much as 30% = 735k</a:t>
            </a:r>
          </a:p>
          <a:p>
            <a:r>
              <a:rPr lang="en-US" b="1" dirty="0"/>
              <a:t>Doctors are overcounting cases because they are paid more for COVID-19 patients?</a:t>
            </a:r>
          </a:p>
          <a:p>
            <a:pPr lvl="1"/>
            <a:r>
              <a:rPr lang="en-US" b="1" dirty="0"/>
              <a:t>Only for Medicare patients (20% more)</a:t>
            </a:r>
          </a:p>
          <a:p>
            <a:pPr lvl="2"/>
            <a:r>
              <a:rPr lang="en-US" b="1" dirty="0"/>
              <a:t>Severe penalties for detected abuse</a:t>
            </a:r>
          </a:p>
          <a:p>
            <a:pPr lvl="1"/>
            <a:r>
              <a:rPr lang="en-US" b="1" dirty="0"/>
              <a:t>No pattern of overdiagnosis detected</a:t>
            </a:r>
          </a:p>
          <a:p>
            <a:pPr lvl="1"/>
            <a:r>
              <a:rPr lang="en-US" b="1" dirty="0"/>
              <a:t>COVID-19 deaths actually underdiagnosed based on all-cause death rate during the pandemic</a:t>
            </a:r>
          </a:p>
          <a:p>
            <a:pPr lvl="1"/>
            <a:endParaRPr lang="en-US" b="1" dirty="0"/>
          </a:p>
        </p:txBody>
      </p:sp>
      <p:pic>
        <p:nvPicPr>
          <p:cNvPr id="4" name="Picture 3" descr="Chart, line chart&#10;&#10;Description automatically generated">
            <a:extLst>
              <a:ext uri="{FF2B5EF4-FFF2-40B4-BE49-F238E27FC236}">
                <a16:creationId xmlns:a16="http://schemas.microsoft.com/office/drawing/2014/main" id="{8FDBC7AA-6D73-497A-BFDC-9233C6462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08C89C86-D63D-4A5F-A7F4-717F857DA484}"/>
              </a:ext>
            </a:extLst>
          </p:cNvPr>
          <p:cNvPicPr>
            <a:picLocks noChangeAspect="1"/>
          </p:cNvPicPr>
          <p:nvPr/>
        </p:nvPicPr>
        <p:blipFill>
          <a:blip r:embed="rId4"/>
          <a:stretch>
            <a:fillRect/>
          </a:stretch>
        </p:blipFill>
        <p:spPr>
          <a:xfrm>
            <a:off x="-49601" y="31376"/>
            <a:ext cx="9144000" cy="6826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DFA5B33-DA22-4E49-AA7E-C67DCD7394F3}"/>
              </a:ext>
            </a:extLst>
          </p:cNvPr>
          <p:cNvPicPr>
            <a:picLocks noChangeAspect="1"/>
          </p:cNvPicPr>
          <p:nvPr/>
        </p:nvPicPr>
        <p:blipFill>
          <a:blip r:embed="rId5"/>
          <a:stretch>
            <a:fillRect/>
          </a:stretch>
        </p:blipFill>
        <p:spPr>
          <a:xfrm>
            <a:off x="-49601" y="62752"/>
            <a:ext cx="9144000" cy="6826624"/>
          </a:xfrm>
          <a:prstGeom prst="rect">
            <a:avLst/>
          </a:prstGeom>
        </p:spPr>
      </p:pic>
      <p:pic>
        <p:nvPicPr>
          <p:cNvPr id="6" name="Picture 5">
            <a:extLst>
              <a:ext uri="{FF2B5EF4-FFF2-40B4-BE49-F238E27FC236}">
                <a16:creationId xmlns:a16="http://schemas.microsoft.com/office/drawing/2014/main" id="{30418586-82ED-4910-8413-8C2C2294C3EF}"/>
              </a:ext>
            </a:extLst>
          </p:cNvPr>
          <p:cNvPicPr>
            <a:picLocks noChangeAspect="1"/>
          </p:cNvPicPr>
          <p:nvPr/>
        </p:nvPicPr>
        <p:blipFill>
          <a:blip r:embed="rId6"/>
          <a:stretch>
            <a:fillRect/>
          </a:stretch>
        </p:blipFill>
        <p:spPr>
          <a:xfrm>
            <a:off x="-76200" y="15688"/>
            <a:ext cx="9163722" cy="6858000"/>
          </a:xfrm>
          <a:prstGeom prst="rect">
            <a:avLst/>
          </a:prstGeom>
        </p:spPr>
      </p:pic>
    </p:spTree>
    <p:extLst>
      <p:ext uri="{BB962C8B-B14F-4D97-AF65-F5344CB8AC3E}">
        <p14:creationId xmlns:p14="http://schemas.microsoft.com/office/powerpoint/2010/main" val="15610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7924800" cy="1295400"/>
          </a:xfrm>
        </p:spPr>
        <p:txBody>
          <a:bodyPr/>
          <a:lstStyle/>
          <a:p>
            <a:pPr marL="0" indent="0">
              <a:buNone/>
            </a:pPr>
            <a:r>
              <a:rPr lang="en-US" b="1" dirty="0"/>
              <a:t>99% Survival Rate:</a:t>
            </a:r>
          </a:p>
          <a:p>
            <a:pPr lvl="1"/>
            <a:r>
              <a:rPr lang="en-US" b="1" dirty="0"/>
              <a:t>True, but misleading</a:t>
            </a:r>
          </a:p>
          <a:p>
            <a:pPr lvl="1"/>
            <a:r>
              <a:rPr lang="en-US" b="1" dirty="0"/>
              <a:t>Even if true, &gt;3 million deaths in US Ok?</a:t>
            </a:r>
          </a:p>
        </p:txBody>
      </p:sp>
      <p:pic>
        <p:nvPicPr>
          <p:cNvPr id="4" name="Picture 3">
            <a:extLst>
              <a:ext uri="{FF2B5EF4-FFF2-40B4-BE49-F238E27FC236}">
                <a16:creationId xmlns:a16="http://schemas.microsoft.com/office/drawing/2014/main" id="{A2493EB3-BBFD-4F1E-A455-B6BA91E719E1}"/>
              </a:ext>
            </a:extLst>
          </p:cNvPr>
          <p:cNvPicPr>
            <a:picLocks noChangeAspect="1"/>
          </p:cNvPicPr>
          <p:nvPr/>
        </p:nvPicPr>
        <p:blipFill>
          <a:blip r:embed="rId2"/>
          <a:stretch>
            <a:fillRect/>
          </a:stretch>
        </p:blipFill>
        <p:spPr>
          <a:xfrm>
            <a:off x="1742739" y="2087880"/>
            <a:ext cx="5256315" cy="35497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6" name="Picture 2" descr="Coronavirus Death Rate in US Compared to Flu Death Rate, by Age">
            <a:extLst>
              <a:ext uri="{FF2B5EF4-FFF2-40B4-BE49-F238E27FC236}">
                <a16:creationId xmlns:a16="http://schemas.microsoft.com/office/drawing/2014/main" id="{1F1DEFAC-9A80-4FCA-B151-9B852C6AD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 y="0"/>
            <a:ext cx="9144000" cy="70121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2DEF372-F3B8-4F7B-8193-61120557A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 y="1794"/>
            <a:ext cx="9129156" cy="701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7924800" cy="5715000"/>
          </a:xfrm>
        </p:spPr>
        <p:txBody>
          <a:bodyPr/>
          <a:lstStyle/>
          <a:p>
            <a:pPr marL="0" indent="0">
              <a:buNone/>
            </a:pPr>
            <a:r>
              <a:rPr lang="en-US" b="1" dirty="0"/>
              <a:t>99% Survival Rate:</a:t>
            </a:r>
          </a:p>
          <a:p>
            <a:pPr lvl="1"/>
            <a:r>
              <a:rPr lang="en-US" b="1" dirty="0"/>
              <a:t>True, but misleading</a:t>
            </a:r>
          </a:p>
          <a:p>
            <a:pPr lvl="1"/>
            <a:r>
              <a:rPr lang="en-US" b="1" dirty="0"/>
              <a:t>Around 1/3 of those infected with COVID-19 develop long-term illnesses</a:t>
            </a:r>
          </a:p>
          <a:p>
            <a:pPr lvl="2"/>
            <a:r>
              <a:rPr lang="en-US" b="1" dirty="0"/>
              <a:t>Initial symptoms may be mild or even no symptoms</a:t>
            </a:r>
          </a:p>
          <a:p>
            <a:pPr lvl="2"/>
            <a:r>
              <a:rPr lang="en-US" b="1" dirty="0"/>
              <a:t>Fatigue, loss of smell or taste, strong ringing in the ears (tinnitus) and "brain fog”, etc.</a:t>
            </a:r>
          </a:p>
          <a:p>
            <a:pPr lvl="2"/>
            <a:r>
              <a:rPr lang="en-US" b="1" dirty="0"/>
              <a:t>1/3 experience a </a:t>
            </a:r>
            <a:r>
              <a:rPr lang="en-US" b="1" i="1" dirty="0"/>
              <a:t>psychiatric</a:t>
            </a:r>
            <a:r>
              <a:rPr lang="en-US" b="1" dirty="0"/>
              <a:t> or </a:t>
            </a:r>
            <a:r>
              <a:rPr lang="en-US" b="1" i="1" dirty="0"/>
              <a:t>neurological </a:t>
            </a:r>
            <a:r>
              <a:rPr lang="en-US" b="1" dirty="0"/>
              <a:t>illness, mostly mood disorders but also strokes or dementia</a:t>
            </a:r>
          </a:p>
          <a:p>
            <a:pPr lvl="2"/>
            <a:r>
              <a:rPr lang="en-US" b="1" dirty="0"/>
              <a:t>All ages affected similarly, including children. “Of the 34 children in the study, 11 were long-haulers”</a:t>
            </a:r>
          </a:p>
          <a:p>
            <a:pPr lvl="2"/>
            <a:endParaRPr lang="en-US" b="1" dirty="0"/>
          </a:p>
        </p:txBody>
      </p:sp>
      <p:pic>
        <p:nvPicPr>
          <p:cNvPr id="2" name="Picture 1">
            <a:extLst>
              <a:ext uri="{FF2B5EF4-FFF2-40B4-BE49-F238E27FC236}">
                <a16:creationId xmlns:a16="http://schemas.microsoft.com/office/drawing/2014/main" id="{E914FA6D-CDE1-4230-8796-60F069106DFC}"/>
              </a:ext>
            </a:extLst>
          </p:cNvPr>
          <p:cNvPicPr>
            <a:picLocks noChangeAspect="1"/>
          </p:cNvPicPr>
          <p:nvPr/>
        </p:nvPicPr>
        <p:blipFill>
          <a:blip r:embed="rId3"/>
          <a:stretch>
            <a:fillRect/>
          </a:stretch>
        </p:blipFill>
        <p:spPr>
          <a:xfrm>
            <a:off x="-896" y="0"/>
            <a:ext cx="9144000" cy="6858000"/>
          </a:xfrm>
          <a:prstGeom prst="rect">
            <a:avLst/>
          </a:prstGeom>
        </p:spPr>
      </p:pic>
    </p:spTree>
    <p:extLst>
      <p:ext uri="{BB962C8B-B14F-4D97-AF65-F5344CB8AC3E}">
        <p14:creationId xmlns:p14="http://schemas.microsoft.com/office/powerpoint/2010/main" val="242080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8153400" cy="6248400"/>
          </a:xfrm>
        </p:spPr>
        <p:txBody>
          <a:bodyPr/>
          <a:lstStyle/>
          <a:p>
            <a:pPr marL="0" indent="0">
              <a:buNone/>
            </a:pPr>
            <a:r>
              <a:rPr lang="en-US" b="1" dirty="0"/>
              <a:t>99% Survival Rate:</a:t>
            </a:r>
          </a:p>
          <a:p>
            <a:pPr lvl="1"/>
            <a:r>
              <a:rPr lang="en-US" b="1" dirty="0"/>
              <a:t>True, but misleading</a:t>
            </a:r>
          </a:p>
          <a:p>
            <a:pPr lvl="1"/>
            <a:r>
              <a:rPr lang="en-US" b="1" dirty="0"/>
              <a:t>Around 1/3 of those infected with COVID-19 develop long-term illnesses – i.e., “Long-Hauler’s” </a:t>
            </a:r>
          </a:p>
          <a:p>
            <a:pPr lvl="2"/>
            <a:r>
              <a:rPr lang="en-US" b="1" dirty="0"/>
              <a:t>“Many people who had asymptomatic Covid can also go on to develop post-acute Covid syndrome,” said Dr. </a:t>
            </a:r>
            <a:r>
              <a:rPr lang="en-US" b="1" dirty="0" err="1"/>
              <a:t>Putrino</a:t>
            </a:r>
            <a:r>
              <a:rPr lang="en-US" b="1" dirty="0"/>
              <a:t>. “It doesn’t always match up with severity of acute symptoms, so you can have no symptoms but still have a very aggressive immune response.”</a:t>
            </a:r>
          </a:p>
          <a:p>
            <a:pPr lvl="2"/>
            <a:endParaRPr lang="en-US" b="1" dirty="0"/>
          </a:p>
          <a:p>
            <a:pPr lvl="2"/>
            <a:r>
              <a:rPr lang="en-US" b="1" dirty="0"/>
              <a:t>Many start to feel better after being </a:t>
            </a:r>
            <a:r>
              <a:rPr lang="en-US" b="1" i="1" dirty="0"/>
              <a:t>vaccinated</a:t>
            </a:r>
          </a:p>
        </p:txBody>
      </p:sp>
    </p:spTree>
    <p:extLst>
      <p:ext uri="{BB962C8B-B14F-4D97-AF65-F5344CB8AC3E}">
        <p14:creationId xmlns:p14="http://schemas.microsoft.com/office/powerpoint/2010/main" val="3923521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304800"/>
            <a:ext cx="7924800" cy="5715000"/>
          </a:xfrm>
        </p:spPr>
        <p:txBody>
          <a:bodyPr/>
          <a:lstStyle/>
          <a:p>
            <a:pPr marL="0" indent="0">
              <a:buNone/>
            </a:pPr>
            <a:r>
              <a:rPr lang="en-US" b="1" dirty="0"/>
              <a:t>99% Survival Rate:</a:t>
            </a:r>
          </a:p>
          <a:p>
            <a:pPr lvl="1"/>
            <a:r>
              <a:rPr lang="en-US" b="1" dirty="0"/>
              <a:t>True, but misleading</a:t>
            </a:r>
          </a:p>
          <a:p>
            <a:pPr lvl="2"/>
            <a:r>
              <a:rPr lang="en-US" sz="2000" b="1" dirty="0"/>
              <a:t>Up to 40% of COVID-19 cases are </a:t>
            </a:r>
            <a:r>
              <a:rPr lang="en-US" sz="2000" b="1" i="1" dirty="0"/>
              <a:t>asymptomatic</a:t>
            </a:r>
          </a:p>
          <a:p>
            <a:pPr lvl="2"/>
            <a:r>
              <a:rPr lang="en-US" sz="2000" b="1" dirty="0"/>
              <a:t>Across four different studies of people with </a:t>
            </a:r>
            <a:r>
              <a:rPr lang="en-US" sz="2000" b="1" i="1" dirty="0"/>
              <a:t>asymptomatic</a:t>
            </a:r>
            <a:r>
              <a:rPr lang="en-US" sz="2000" b="1" dirty="0"/>
              <a:t> infections, about half have had ground glass opacities of the lungs on CT scans</a:t>
            </a:r>
          </a:p>
          <a:p>
            <a:pPr lvl="2"/>
            <a:r>
              <a:rPr lang="en-US" sz="2000" b="1" dirty="0"/>
              <a:t>Two studies have reported the same pattern in </a:t>
            </a:r>
            <a:r>
              <a:rPr lang="en-US" sz="2000" b="1" i="1" dirty="0"/>
              <a:t>children</a:t>
            </a:r>
            <a:r>
              <a:rPr lang="en-US" sz="2000" b="1" dirty="0"/>
              <a:t> with </a:t>
            </a:r>
            <a:r>
              <a:rPr lang="en-US" sz="2000" b="1" i="1" dirty="0"/>
              <a:t>asymptomatic</a:t>
            </a:r>
            <a:r>
              <a:rPr lang="en-US" sz="2000" b="1" dirty="0"/>
              <a:t> COVID-19 infections </a:t>
            </a:r>
          </a:p>
          <a:p>
            <a:pPr lvl="2"/>
            <a:r>
              <a:rPr lang="en-US" sz="2000" b="1" dirty="0"/>
              <a:t>Lung’s small blood vessels reduced in number – still asymptomatic</a:t>
            </a:r>
          </a:p>
          <a:p>
            <a:pPr lvl="2"/>
            <a:r>
              <a:rPr lang="en-US" sz="2000" b="1" dirty="0"/>
              <a:t>“I think that if you're young and you have enough lung reserve, you’ve not going to miss it because you're still able to function perfectly fine,” Dr. Marty says (professor of infectious diseases at Florida International University). “It's kind of like, you know, they say you have long hair and you cut off a 2 inches. Most people might not even notice you cut your hair because you have so much hair.”</a:t>
            </a:r>
          </a:p>
        </p:txBody>
      </p:sp>
      <p:pic>
        <p:nvPicPr>
          <p:cNvPr id="4" name="Picture 3">
            <a:extLst>
              <a:ext uri="{FF2B5EF4-FFF2-40B4-BE49-F238E27FC236}">
                <a16:creationId xmlns:a16="http://schemas.microsoft.com/office/drawing/2014/main" id="{3506BD72-1FBE-422E-9F8D-89D329B41B05}"/>
              </a:ext>
            </a:extLst>
          </p:cNvPr>
          <p:cNvPicPr>
            <a:picLocks noChangeAspect="1"/>
          </p:cNvPicPr>
          <p:nvPr/>
        </p:nvPicPr>
        <p:blipFill rotWithShape="1">
          <a:blip r:embed="rId3"/>
          <a:srcRect l="40230" t="27670" r="11897" b="26296"/>
          <a:stretch/>
        </p:blipFill>
        <p:spPr>
          <a:xfrm>
            <a:off x="533400" y="419100"/>
            <a:ext cx="8063653"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148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1000" y="457200"/>
            <a:ext cx="8458200" cy="6248400"/>
          </a:xfrm>
        </p:spPr>
        <p:txBody>
          <a:bodyPr/>
          <a:lstStyle/>
          <a:p>
            <a:pPr marL="0" indent="0">
              <a:buNone/>
            </a:pPr>
            <a:r>
              <a:rPr lang="en-US" b="1" dirty="0"/>
              <a:t>99% Survival Rate:</a:t>
            </a:r>
          </a:p>
          <a:p>
            <a:pPr lvl="1"/>
            <a:r>
              <a:rPr lang="en-US" b="1" dirty="0"/>
              <a:t>True, but misleading</a:t>
            </a:r>
          </a:p>
          <a:p>
            <a:pPr lvl="2"/>
            <a:r>
              <a:rPr lang="en-US" sz="2400" b="1" dirty="0"/>
              <a:t>The study looked at 100 patients (median age of just 49) who recently recovered from Covid-19, most of whom were asymptomatic or had just mild symptoms. The researchers, who performed MRI scan of their hearts an average of 2 months after they first were diagnosed with Covid-19, uncovered some concerning findings: 78% of patients had ongoing heart abnormalities and 60% had myocarditis, inflammation of the heart muscle. Even more concerning was that the extent of myocarditis was not related to the severity of the initial illness or overall course of the illness.</a:t>
            </a:r>
          </a:p>
          <a:p>
            <a:pPr marL="776288" lvl="2" indent="0">
              <a:buNone/>
            </a:pPr>
            <a:r>
              <a:rPr lang="en-US" b="1" dirty="0"/>
              <a:t>		</a:t>
            </a:r>
            <a:r>
              <a:rPr lang="en-US" sz="1800" dirty="0" err="1"/>
              <a:t>Puntmann</a:t>
            </a:r>
            <a:r>
              <a:rPr lang="en-US" sz="1800" dirty="0"/>
              <a:t>, </a:t>
            </a:r>
            <a:r>
              <a:rPr lang="en-US" sz="1800" i="1" dirty="0"/>
              <a:t>et al., </a:t>
            </a:r>
            <a:r>
              <a:rPr lang="en-US" sz="1800" dirty="0"/>
              <a:t>JAMA, July 2020</a:t>
            </a:r>
            <a:endParaRPr lang="en-US" dirty="0"/>
          </a:p>
        </p:txBody>
      </p:sp>
    </p:spTree>
    <p:extLst>
      <p:ext uri="{BB962C8B-B14F-4D97-AF65-F5344CB8AC3E}">
        <p14:creationId xmlns:p14="http://schemas.microsoft.com/office/powerpoint/2010/main" val="424260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09C97-C45C-4E1B-A534-E80A9380965F}"/>
              </a:ext>
            </a:extLst>
          </p:cNvPr>
          <p:cNvSpPr>
            <a:spLocks noGrp="1"/>
          </p:cNvSpPr>
          <p:nvPr>
            <p:ph sz="half" idx="1"/>
          </p:nvPr>
        </p:nvSpPr>
        <p:spPr>
          <a:xfrm>
            <a:off x="380999" y="457200"/>
            <a:ext cx="8305799" cy="5943600"/>
          </a:xfrm>
        </p:spPr>
        <p:txBody>
          <a:bodyPr/>
          <a:lstStyle/>
          <a:p>
            <a:pPr marL="0" indent="0">
              <a:buNone/>
            </a:pPr>
            <a:r>
              <a:rPr lang="en-US" b="1" dirty="0"/>
              <a:t>Government Bioweapon to Control &amp; x-Freedoms:</a:t>
            </a:r>
          </a:p>
          <a:p>
            <a:pPr lvl="1"/>
            <a:r>
              <a:rPr lang="en-US" b="1" dirty="0"/>
              <a:t>Bioweapon? True, but not manmade…</a:t>
            </a:r>
          </a:p>
          <a:p>
            <a:pPr lvl="1"/>
            <a:r>
              <a:rPr lang="en-US" b="1" dirty="0"/>
              <a:t>‘Sir, didn’t you sow good seed in your field? Where then did the weeds come from?’ ‘An enemy did this,’ he replied. – Matthew 13:27-28</a:t>
            </a:r>
          </a:p>
          <a:p>
            <a:pPr lvl="2"/>
            <a:r>
              <a:rPr lang="en-US" sz="2000" b="1" dirty="0"/>
              <a:t>Ellen White advised: “Our work is not to make a raid on the Government but to prepare a people to stand in the great day of the Lord. The fewer attacks we make on authorities and powers, the more work will we do for God.... Do all in your power to reflect the light, but do not speak words that will irritate or provoke” (EV, 173).</a:t>
            </a:r>
          </a:p>
          <a:p>
            <a:pPr lvl="2"/>
            <a:r>
              <a:rPr lang="en-US" sz="2000" b="1" dirty="0"/>
              <a:t>Teach the people to conform in all things to the laws of their state when they can do so without conflicting with the law of God. (Testimonies for the Church 9:238)</a:t>
            </a:r>
          </a:p>
        </p:txBody>
      </p:sp>
      <p:pic>
        <p:nvPicPr>
          <p:cNvPr id="2" name="Picture 1">
            <a:extLst>
              <a:ext uri="{FF2B5EF4-FFF2-40B4-BE49-F238E27FC236}">
                <a16:creationId xmlns:a16="http://schemas.microsoft.com/office/drawing/2014/main" id="{A2CD2D93-78C4-4EAC-90CA-1007BEE2A57D}"/>
              </a:ext>
            </a:extLst>
          </p:cNvPr>
          <p:cNvPicPr>
            <a:picLocks noChangeAspect="1"/>
          </p:cNvPicPr>
          <p:nvPr/>
        </p:nvPicPr>
        <p:blipFill>
          <a:blip r:embed="rId3"/>
          <a:stretch>
            <a:fillRect/>
          </a:stretch>
        </p:blipFill>
        <p:spPr>
          <a:xfrm>
            <a:off x="457201" y="990600"/>
            <a:ext cx="8305800" cy="5410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2077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Custom 3">
      <a:dk1>
        <a:srgbClr val="000000"/>
      </a:dk1>
      <a:lt1>
        <a:srgbClr val="000000"/>
      </a:lt1>
      <a:dk2>
        <a:srgbClr val="FFDD6B"/>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2678</Words>
  <Application>Microsoft Office PowerPoint</Application>
  <PresentationFormat>On-screen Show (4:3)</PresentationFormat>
  <Paragraphs>189</Paragraphs>
  <Slides>23</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Constantia</vt:lpstr>
      <vt:lpstr>Segoe UI Historic</vt:lpstr>
      <vt:lpstr>Wingdings 2</vt:lpstr>
      <vt:lpstr>Paper</vt:lpstr>
      <vt:lpstr>COVID-19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Recommendations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I Need is Time!”  – The Mantra of the Modern Theory of Evolution  "Time is, in fact, the hero of the plot... given so much time the 'impossible' becomes possible, the possible probable and the probable virtually certain. One has only to wait: time itself performs miracles."   George Wald, "The Origin of Life," Physics and Chemistry of Life, 1955, p. 12.</dc:title>
  <dc:creator>Sean Pitman</dc:creator>
  <cp:lastModifiedBy>Sean Pitman</cp:lastModifiedBy>
  <cp:revision>1105</cp:revision>
  <dcterms:created xsi:type="dcterms:W3CDTF">2003-08-13T00:49:04Z</dcterms:created>
  <dcterms:modified xsi:type="dcterms:W3CDTF">2021-04-18T15:36:20Z</dcterms:modified>
</cp:coreProperties>
</file>