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63"/>
  </p:notesMasterIdLst>
  <p:handoutMasterIdLst>
    <p:handoutMasterId r:id="rId64"/>
  </p:handoutMasterIdLst>
  <p:sldIdLst>
    <p:sldId id="647" r:id="rId2"/>
    <p:sldId id="732" r:id="rId3"/>
    <p:sldId id="733" r:id="rId4"/>
    <p:sldId id="734" r:id="rId5"/>
    <p:sldId id="735" r:id="rId6"/>
    <p:sldId id="736" r:id="rId7"/>
    <p:sldId id="737" r:id="rId8"/>
    <p:sldId id="738" r:id="rId9"/>
    <p:sldId id="739" r:id="rId10"/>
    <p:sldId id="771" r:id="rId11"/>
    <p:sldId id="740" r:id="rId12"/>
    <p:sldId id="741" r:id="rId13"/>
    <p:sldId id="742" r:id="rId14"/>
    <p:sldId id="743" r:id="rId15"/>
    <p:sldId id="744" r:id="rId16"/>
    <p:sldId id="745" r:id="rId17"/>
    <p:sldId id="748" r:id="rId18"/>
    <p:sldId id="749" r:id="rId19"/>
    <p:sldId id="750" r:id="rId20"/>
    <p:sldId id="751" r:id="rId21"/>
    <p:sldId id="753" r:id="rId22"/>
    <p:sldId id="752" r:id="rId23"/>
    <p:sldId id="756" r:id="rId24"/>
    <p:sldId id="754" r:id="rId25"/>
    <p:sldId id="757" r:id="rId26"/>
    <p:sldId id="759" r:id="rId27"/>
    <p:sldId id="758" r:id="rId28"/>
    <p:sldId id="761" r:id="rId29"/>
    <p:sldId id="760" r:id="rId30"/>
    <p:sldId id="762" r:id="rId31"/>
    <p:sldId id="763" r:id="rId32"/>
    <p:sldId id="764" r:id="rId33"/>
    <p:sldId id="766" r:id="rId34"/>
    <p:sldId id="767" r:id="rId35"/>
    <p:sldId id="768" r:id="rId36"/>
    <p:sldId id="765" r:id="rId37"/>
    <p:sldId id="769" r:id="rId38"/>
    <p:sldId id="770" r:id="rId39"/>
    <p:sldId id="772" r:id="rId40"/>
    <p:sldId id="773" r:id="rId41"/>
    <p:sldId id="774" r:id="rId42"/>
    <p:sldId id="775" r:id="rId43"/>
    <p:sldId id="776" r:id="rId44"/>
    <p:sldId id="777" r:id="rId45"/>
    <p:sldId id="778" r:id="rId46"/>
    <p:sldId id="779" r:id="rId47"/>
    <p:sldId id="780" r:id="rId48"/>
    <p:sldId id="781" r:id="rId49"/>
    <p:sldId id="782" r:id="rId50"/>
    <p:sldId id="783" r:id="rId51"/>
    <p:sldId id="784" r:id="rId52"/>
    <p:sldId id="785" r:id="rId53"/>
    <p:sldId id="786" r:id="rId54"/>
    <p:sldId id="788" r:id="rId55"/>
    <p:sldId id="789" r:id="rId56"/>
    <p:sldId id="790" r:id="rId57"/>
    <p:sldId id="791" r:id="rId58"/>
    <p:sldId id="792" r:id="rId59"/>
    <p:sldId id="794" r:id="rId60"/>
    <p:sldId id="793" r:id="rId61"/>
    <p:sldId id="731" r:id="rId62"/>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Arial" charset="0"/>
        <a:ea typeface="+mn-ea"/>
        <a:cs typeface="+mn-cs"/>
      </a:defRPr>
    </a:lvl1pPr>
    <a:lvl2pPr marL="457200" algn="l" rtl="0" fontAlgn="base">
      <a:spcBef>
        <a:spcPct val="0"/>
      </a:spcBef>
      <a:spcAft>
        <a:spcPct val="0"/>
      </a:spcAft>
      <a:defRPr sz="2800" kern="1200">
        <a:solidFill>
          <a:schemeClr val="tx1"/>
        </a:solidFill>
        <a:latin typeface="Arial" charset="0"/>
        <a:ea typeface="+mn-ea"/>
        <a:cs typeface="+mn-cs"/>
      </a:defRPr>
    </a:lvl2pPr>
    <a:lvl3pPr marL="914400" algn="l" rtl="0" fontAlgn="base">
      <a:spcBef>
        <a:spcPct val="0"/>
      </a:spcBef>
      <a:spcAft>
        <a:spcPct val="0"/>
      </a:spcAft>
      <a:defRPr sz="2800" kern="1200">
        <a:solidFill>
          <a:schemeClr val="tx1"/>
        </a:solidFill>
        <a:latin typeface="Arial" charset="0"/>
        <a:ea typeface="+mn-ea"/>
        <a:cs typeface="+mn-cs"/>
      </a:defRPr>
    </a:lvl3pPr>
    <a:lvl4pPr marL="1371600" algn="l" rtl="0" fontAlgn="base">
      <a:spcBef>
        <a:spcPct val="0"/>
      </a:spcBef>
      <a:spcAft>
        <a:spcPct val="0"/>
      </a:spcAft>
      <a:defRPr sz="2800" kern="1200">
        <a:solidFill>
          <a:schemeClr val="tx1"/>
        </a:solidFill>
        <a:latin typeface="Arial" charset="0"/>
        <a:ea typeface="+mn-ea"/>
        <a:cs typeface="+mn-cs"/>
      </a:defRPr>
    </a:lvl4pPr>
    <a:lvl5pPr marL="1828800"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CA86"/>
    <a:srgbClr val="FEEDCC"/>
    <a:srgbClr val="FDDB97"/>
    <a:srgbClr val="FFCC66"/>
    <a:srgbClr val="000000"/>
    <a:srgbClr val="0066FF"/>
    <a:srgbClr val="FFFF00"/>
    <a:srgbClr val="CCFF99"/>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88" autoAdjust="0"/>
    <p:restoredTop sz="58348" autoAdjust="0"/>
  </p:normalViewPr>
  <p:slideViewPr>
    <p:cSldViewPr>
      <p:cViewPr varScale="1">
        <p:scale>
          <a:sx n="40" d="100"/>
          <a:sy n="40" d="100"/>
        </p:scale>
        <p:origin x="2094" y="42"/>
      </p:cViewPr>
      <p:guideLst>
        <p:guide orient="horz" pos="2160"/>
        <p:guide pos="2880"/>
      </p:guideLst>
    </p:cSldViewPr>
  </p:slideViewPr>
  <p:outlineViewPr>
    <p:cViewPr>
      <p:scale>
        <a:sx n="33" d="100"/>
        <a:sy n="33" d="100"/>
      </p:scale>
      <p:origin x="0" y="-714"/>
    </p:cViewPr>
  </p:outlineViewPr>
  <p:notesTextViewPr>
    <p:cViewPr>
      <p:scale>
        <a:sx n="150" d="100"/>
        <a:sy n="150" d="100"/>
      </p:scale>
      <p:origin x="0" y="-156"/>
    </p:cViewPr>
  </p:notesTextViewPr>
  <p:sorterViewPr>
    <p:cViewPr>
      <p:scale>
        <a:sx n="68" d="100"/>
        <a:sy n="68" d="100"/>
      </p:scale>
      <p:origin x="0" y="0"/>
    </p:cViewPr>
  </p:sorterViewPr>
  <p:notesViewPr>
    <p:cSldViewPr>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3379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3379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3379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794B413E-C925-47D8-9323-D0E515E7079D}" type="slidenum">
              <a:rPr lang="en-US"/>
              <a:pPr>
                <a:defRPr/>
              </a:pPr>
              <a:t>‹#›</a:t>
            </a:fld>
            <a:endParaRPr lang="en-US"/>
          </a:p>
        </p:txBody>
      </p:sp>
    </p:spTree>
    <p:extLst>
      <p:ext uri="{BB962C8B-B14F-4D97-AF65-F5344CB8AC3E}">
        <p14:creationId xmlns:p14="http://schemas.microsoft.com/office/powerpoint/2010/main" val="2768615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060725C-7C02-4F11-81BD-1F218269CB66}" type="datetimeFigureOut">
              <a:rPr lang="en-US"/>
              <a:pPr>
                <a:defRPr/>
              </a:pPr>
              <a:t>5/11/2017</a:t>
            </a:fld>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D3D3BBF-042B-4EA0-A9FA-6B82D4180F28}" type="slidenum">
              <a:rPr lang="en-US"/>
              <a:pPr>
                <a:defRPr/>
              </a:pPr>
              <a:t>‹#›</a:t>
            </a:fld>
            <a:endParaRPr lang="en-US"/>
          </a:p>
        </p:txBody>
      </p:sp>
      <p:sp>
        <p:nvSpPr>
          <p:cNvPr id="8" name="Slide Image Placeholder 7"/>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34481776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ccel.org/j/josephus/works/war-6.ht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ccel.org/ccel/josephus/works/files/war-2.ht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Personal</a:t>
            </a:r>
            <a:r>
              <a:rPr lang="en-US" baseline="0" dirty="0" smtClean="0"/>
              <a:t> family and friends leaving the church over the Sabbath…</a:t>
            </a:r>
          </a:p>
          <a:p>
            <a:endParaRPr lang="en-US" baseline="0" dirty="0" smtClean="0"/>
          </a:p>
          <a:p>
            <a:r>
              <a:rPr lang="en-US" baseline="0" dirty="0" smtClean="0"/>
              <a:t>What seems to me to be a </a:t>
            </a:r>
            <a:r>
              <a:rPr lang="en-US" i="1" baseline="0" dirty="0" smtClean="0"/>
              <a:t>Misunderstanding</a:t>
            </a:r>
            <a:r>
              <a:rPr lang="en-US" baseline="0" dirty="0" smtClean="0"/>
              <a:t> of the true gift of the Sabbath, it’s biblical basis, and history in the Christian Church.</a:t>
            </a:r>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1</a:t>
            </a:fld>
            <a:endParaRPr lang="en-US"/>
          </a:p>
        </p:txBody>
      </p:sp>
    </p:spTree>
    <p:extLst>
      <p:ext uri="{BB962C8B-B14F-4D97-AF65-F5344CB8AC3E}">
        <p14:creationId xmlns:p14="http://schemas.microsoft.com/office/powerpoint/2010/main" val="2875914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smtClean="0">
                <a:solidFill>
                  <a:srgbClr val="404040"/>
                </a:solidFill>
                <a:effectLst/>
                <a:latin typeface="inherit"/>
              </a:rPr>
              <a:t>Lived at the same time as</a:t>
            </a:r>
            <a:r>
              <a:rPr lang="en-US" b="1" i="0" baseline="0" dirty="0" smtClean="0">
                <a:solidFill>
                  <a:srgbClr val="404040"/>
                </a:solidFill>
                <a:effectLst/>
                <a:latin typeface="inherit"/>
              </a:rPr>
              <a:t> Jesus…</a:t>
            </a:r>
            <a:endParaRPr lang="en-US" dirty="0" smtClean="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11</a:t>
            </a:fld>
            <a:endParaRPr lang="en-US"/>
          </a:p>
        </p:txBody>
      </p:sp>
    </p:spTree>
    <p:extLst>
      <p:ext uri="{BB962C8B-B14F-4D97-AF65-F5344CB8AC3E}">
        <p14:creationId xmlns:p14="http://schemas.microsoft.com/office/powerpoint/2010/main" val="1355242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12</a:t>
            </a:fld>
            <a:endParaRPr lang="en-US"/>
          </a:p>
        </p:txBody>
      </p:sp>
    </p:spTree>
    <p:extLst>
      <p:ext uri="{BB962C8B-B14F-4D97-AF65-F5344CB8AC3E}">
        <p14:creationId xmlns:p14="http://schemas.microsoft.com/office/powerpoint/2010/main" val="1530669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13</a:t>
            </a:fld>
            <a:endParaRPr lang="en-US"/>
          </a:p>
        </p:txBody>
      </p:sp>
    </p:spTree>
    <p:extLst>
      <p:ext uri="{BB962C8B-B14F-4D97-AF65-F5344CB8AC3E}">
        <p14:creationId xmlns:p14="http://schemas.microsoft.com/office/powerpoint/2010/main" val="2976296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14</a:t>
            </a:fld>
            <a:endParaRPr lang="en-US"/>
          </a:p>
        </p:txBody>
      </p:sp>
    </p:spTree>
    <p:extLst>
      <p:ext uri="{BB962C8B-B14F-4D97-AF65-F5344CB8AC3E}">
        <p14:creationId xmlns:p14="http://schemas.microsoft.com/office/powerpoint/2010/main" val="2113423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16</a:t>
            </a:fld>
            <a:endParaRPr lang="en-US"/>
          </a:p>
        </p:txBody>
      </p:sp>
    </p:spTree>
    <p:extLst>
      <p:ext uri="{BB962C8B-B14F-4D97-AF65-F5344CB8AC3E}">
        <p14:creationId xmlns:p14="http://schemas.microsoft.com/office/powerpoint/2010/main" val="2784900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Moses B. Stuart (1780-1852):</a:t>
            </a:r>
          </a:p>
          <a:p>
            <a:r>
              <a:rPr lang="en-US" dirty="0" smtClean="0"/>
              <a:t>Professor Stewart, in speaking of the history of the Christian Church during the period from Emperor Constantine to the Council of Laodicea, says:</a:t>
            </a:r>
          </a:p>
          <a:p>
            <a:endParaRPr lang="en-US" dirty="0" smtClean="0"/>
          </a:p>
          <a:p>
            <a:r>
              <a:rPr lang="en-US" dirty="0" smtClean="0"/>
              <a:t>So, after Constantine’s time, there seems to have been in a measure a revival of interest in, and reverence for, the Sabbath in the minds of most Christians throughout the Christian world – especially in the Eastern churches, where the influence of the Western Roman Church was less powerful.</a:t>
            </a:r>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17</a:t>
            </a:fld>
            <a:endParaRPr lang="en-US"/>
          </a:p>
        </p:txBody>
      </p:sp>
    </p:spTree>
    <p:extLst>
      <p:ext uri="{BB962C8B-B14F-4D97-AF65-F5344CB8AC3E}">
        <p14:creationId xmlns:p14="http://schemas.microsoft.com/office/powerpoint/2010/main" val="1716183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smtClean="0">
                <a:solidFill>
                  <a:srgbClr val="404040"/>
                </a:solidFill>
                <a:effectLst/>
                <a:latin typeface="inherit"/>
              </a:rPr>
              <a:t>Hadrian (76-138 AD):</a:t>
            </a:r>
            <a:endParaRPr lang="en-US" dirty="0" smtClean="0"/>
          </a:p>
          <a:p>
            <a:endParaRPr lang="en-US" dirty="0" smtClean="0"/>
          </a:p>
          <a:p>
            <a:r>
              <a:rPr lang="en-US" dirty="0" smtClean="0"/>
              <a:t>Jerusalem was completely destroyed and then rebuilt as a Roman city with Roman temples. Jews were barred from even entering this city – while Christians were still allowed to enter. </a:t>
            </a:r>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19</a:t>
            </a:fld>
            <a:endParaRPr lang="en-US"/>
          </a:p>
        </p:txBody>
      </p:sp>
    </p:spTree>
    <p:extLst>
      <p:ext uri="{BB962C8B-B14F-4D97-AF65-F5344CB8AC3E}">
        <p14:creationId xmlns:p14="http://schemas.microsoft.com/office/powerpoint/2010/main" val="1811978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20</a:t>
            </a:fld>
            <a:endParaRPr lang="en-US"/>
          </a:p>
        </p:txBody>
      </p:sp>
    </p:spTree>
    <p:extLst>
      <p:ext uri="{BB962C8B-B14F-4D97-AF65-F5344CB8AC3E}">
        <p14:creationId xmlns:p14="http://schemas.microsoft.com/office/powerpoint/2010/main" val="127963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22</a:t>
            </a:fld>
            <a:endParaRPr lang="en-US"/>
          </a:p>
        </p:txBody>
      </p:sp>
    </p:spTree>
    <p:extLst>
      <p:ext uri="{BB962C8B-B14F-4D97-AF65-F5344CB8AC3E}">
        <p14:creationId xmlns:p14="http://schemas.microsoft.com/office/powerpoint/2010/main" val="672342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repeated orders to fast on the Sabbath if Sabbath observance wasn’t a problem for the Catholic Church during this time?</a:t>
            </a:r>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23</a:t>
            </a:fld>
            <a:endParaRPr lang="en-US"/>
          </a:p>
        </p:txBody>
      </p:sp>
    </p:spTree>
    <p:extLst>
      <p:ext uri="{BB962C8B-B14F-4D97-AF65-F5344CB8AC3E}">
        <p14:creationId xmlns:p14="http://schemas.microsoft.com/office/powerpoint/2010/main" val="3316534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person actually told me that the Ark</a:t>
            </a:r>
            <a:r>
              <a:rPr lang="en-US" baseline="0" dirty="0" smtClean="0"/>
              <a:t> of the Covenant was made too small to hold the rest of the laws of Moses – which is why they were put on the outside in a box.</a:t>
            </a:r>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2</a:t>
            </a:fld>
            <a:endParaRPr lang="en-US"/>
          </a:p>
        </p:txBody>
      </p:sp>
    </p:spTree>
    <p:extLst>
      <p:ext uri="{BB962C8B-B14F-4D97-AF65-F5344CB8AC3E}">
        <p14:creationId xmlns:p14="http://schemas.microsoft.com/office/powerpoint/2010/main" val="2455630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Gregory of Nyssa (335-394):</a:t>
            </a:r>
          </a:p>
          <a:p>
            <a:r>
              <a:rPr lang="en-US" dirty="0" smtClean="0"/>
              <a:t>Bishop of Nyssa</a:t>
            </a:r>
          </a:p>
          <a:p>
            <a:endParaRPr lang="en-US" dirty="0" smtClean="0"/>
          </a:p>
          <a:p>
            <a:r>
              <a:rPr lang="en-US" dirty="0" smtClean="0"/>
              <a:t>Venerated as a saint in Roman Catholicism, Eastern Orthodoxy, Oriental Orthodoxy, Lutheranism, and Anglicanism.  </a:t>
            </a:r>
          </a:p>
          <a:p>
            <a:endParaRPr lang="en-US" dirty="0" smtClean="0"/>
          </a:p>
          <a:p>
            <a:r>
              <a:rPr lang="en-US" dirty="0" smtClean="0"/>
              <a:t>Yet, even during this time, following the decrees of Constantine, Gregory wrote about the equality of the Sabbath day with the “Lord’s Day”, or Sunday worship:</a:t>
            </a:r>
          </a:p>
          <a:p>
            <a:endParaRPr lang="en-US" dirty="0" smtClean="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24</a:t>
            </a:fld>
            <a:endParaRPr lang="en-US"/>
          </a:p>
        </p:txBody>
      </p:sp>
    </p:spTree>
    <p:extLst>
      <p:ext uri="{BB962C8B-B14F-4D97-AF65-F5344CB8AC3E}">
        <p14:creationId xmlns:p14="http://schemas.microsoft.com/office/powerpoint/2010/main" val="2816956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John Chrysostom (349-407 AD):</a:t>
            </a:r>
          </a:p>
          <a:p>
            <a:r>
              <a:rPr lang="en-US" dirty="0" smtClean="0"/>
              <a:t>John Chrysostom, Archbishop of Constantinople, was strongly opposed to anything Jewish, including Sabbath observance.  Yet, Sabbath observance was so common in his day that he said:</a:t>
            </a:r>
          </a:p>
          <a:p>
            <a:endParaRPr lang="en-US" dirty="0" smtClean="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25</a:t>
            </a:fld>
            <a:endParaRPr lang="en-US"/>
          </a:p>
        </p:txBody>
      </p:sp>
    </p:spTree>
    <p:extLst>
      <p:ext uri="{BB962C8B-B14F-4D97-AF65-F5344CB8AC3E}">
        <p14:creationId xmlns:p14="http://schemas.microsoft.com/office/powerpoint/2010/main" val="1438863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Athanasius (~366 AD): </a:t>
            </a:r>
          </a:p>
          <a:p>
            <a:r>
              <a:rPr lang="en-US" dirty="0" smtClean="0"/>
              <a:t>Chief Egyptian (Hellenistic, not Coptic) delegate at </a:t>
            </a:r>
            <a:r>
              <a:rPr lang="en-US" dirty="0" err="1" smtClean="0"/>
              <a:t>Nicea</a:t>
            </a:r>
            <a:r>
              <a:rPr lang="en-US" dirty="0" smtClean="0"/>
              <a:t> and the 20th Bishop of Alexandria, in his writings around 366 AD:</a:t>
            </a:r>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26</a:t>
            </a:fld>
            <a:endParaRPr lang="en-US"/>
          </a:p>
        </p:txBody>
      </p:sp>
    </p:spTree>
    <p:extLst>
      <p:ext uri="{BB962C8B-B14F-4D97-AF65-F5344CB8AC3E}">
        <p14:creationId xmlns:p14="http://schemas.microsoft.com/office/powerpoint/2010/main" val="2710206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Apollinaris </a:t>
            </a:r>
            <a:r>
              <a:rPr lang="en-US" b="1" dirty="0" err="1" smtClean="0"/>
              <a:t>Sidonius</a:t>
            </a:r>
            <a:r>
              <a:rPr lang="en-US" b="1" dirty="0" smtClean="0"/>
              <a:t> (430-489 AD):</a:t>
            </a:r>
          </a:p>
          <a:p>
            <a:endParaRPr lang="en-US" b="1" dirty="0" smtClean="0"/>
          </a:p>
          <a:p>
            <a:r>
              <a:rPr lang="en-US" b="0" dirty="0" smtClean="0"/>
              <a:t>Was a poet, diplomat, and bishop. </a:t>
            </a:r>
            <a:r>
              <a:rPr lang="en-US" b="0" dirty="0" err="1" smtClean="0"/>
              <a:t>Sidonius</a:t>
            </a:r>
            <a:r>
              <a:rPr lang="en-US" b="0" dirty="0" smtClean="0"/>
              <a:t> is "the single most important surviving author from fifth-century Gaul.” (present-day</a:t>
            </a:r>
            <a:r>
              <a:rPr lang="en-US" b="0" baseline="0" dirty="0" smtClean="0"/>
              <a:t> France)</a:t>
            </a:r>
          </a:p>
          <a:p>
            <a:endParaRPr lang="en-US" b="0" baseline="0" dirty="0" smtClean="0"/>
          </a:p>
          <a:p>
            <a:r>
              <a:rPr lang="en-US" b="0" baseline="0" dirty="0" smtClean="0"/>
              <a:t>First to note a </a:t>
            </a:r>
            <a:r>
              <a:rPr lang="en-US" b="1" i="1" baseline="0" dirty="0" smtClean="0"/>
              <a:t>division</a:t>
            </a:r>
            <a:r>
              <a:rPr lang="en-US" b="0" baseline="0" dirty="0" smtClean="0"/>
              <a:t> regarding Sabbath observance between East and West.</a:t>
            </a:r>
            <a:endParaRPr lang="en-US" b="0" dirty="0" smtClean="0"/>
          </a:p>
          <a:p>
            <a:endParaRPr lang="en-US" dirty="0" smtClean="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27</a:t>
            </a:fld>
            <a:endParaRPr lang="en-US"/>
          </a:p>
        </p:txBody>
      </p:sp>
    </p:spTree>
    <p:extLst>
      <p:ext uri="{BB962C8B-B14F-4D97-AF65-F5344CB8AC3E}">
        <p14:creationId xmlns:p14="http://schemas.microsoft.com/office/powerpoint/2010/main" val="3598777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chemeClr val="bg1"/>
                </a:solidFill>
              </a:rPr>
              <a:t>Socrates </a:t>
            </a:r>
            <a:r>
              <a:rPr lang="en-US" b="1" dirty="0" err="1" smtClean="0">
                <a:solidFill>
                  <a:schemeClr val="bg1"/>
                </a:solidFill>
              </a:rPr>
              <a:t>Scholasticus</a:t>
            </a:r>
            <a:r>
              <a:rPr lang="en-US" b="1" dirty="0" smtClean="0">
                <a:solidFill>
                  <a:schemeClr val="bg1"/>
                </a:solidFill>
              </a:rPr>
              <a:t> (380-440 AD):</a:t>
            </a:r>
          </a:p>
          <a:p>
            <a:r>
              <a:rPr lang="en-US" dirty="0" smtClean="0"/>
              <a:t>The 5th-century historian Socrates </a:t>
            </a:r>
            <a:r>
              <a:rPr lang="en-US" dirty="0" err="1" smtClean="0"/>
              <a:t>Scholasticus</a:t>
            </a:r>
            <a:r>
              <a:rPr lang="en-US" dirty="0" smtClean="0"/>
              <a:t> of Constantinople noted:</a:t>
            </a:r>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28</a:t>
            </a:fld>
            <a:endParaRPr lang="en-US"/>
          </a:p>
        </p:txBody>
      </p:sp>
    </p:spTree>
    <p:extLst>
      <p:ext uri="{BB962C8B-B14F-4D97-AF65-F5344CB8AC3E}">
        <p14:creationId xmlns:p14="http://schemas.microsoft.com/office/powerpoint/2010/main" val="3217792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Sozomen:</a:t>
            </a:r>
          </a:p>
          <a:p>
            <a:endParaRPr lang="en-US" dirty="0" smtClean="0"/>
          </a:p>
          <a:p>
            <a:r>
              <a:rPr lang="en-US" dirty="0" smtClean="0"/>
              <a:t>5</a:t>
            </a:r>
            <a:r>
              <a:rPr lang="en-US" baseline="30000" dirty="0" smtClean="0"/>
              <a:t>th</a:t>
            </a:r>
            <a:r>
              <a:rPr lang="en-US" baseline="0" dirty="0" smtClean="0"/>
              <a:t> </a:t>
            </a:r>
            <a:r>
              <a:rPr lang="en-US" baseline="0" dirty="0" err="1" smtClean="0"/>
              <a:t>Centuray</a:t>
            </a:r>
            <a:r>
              <a:rPr lang="en-US" baseline="0" dirty="0" smtClean="0"/>
              <a:t> </a:t>
            </a:r>
            <a:r>
              <a:rPr lang="en-US" dirty="0" smtClean="0"/>
              <a:t>Christian, Lawyer, and Historian</a:t>
            </a:r>
            <a:r>
              <a:rPr lang="en-US" baseline="0" dirty="0" smtClean="0"/>
              <a:t> of the Christian Church</a:t>
            </a:r>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29</a:t>
            </a:fld>
            <a:endParaRPr lang="en-US"/>
          </a:p>
        </p:txBody>
      </p:sp>
    </p:spTree>
    <p:extLst>
      <p:ext uri="{BB962C8B-B14F-4D97-AF65-F5344CB8AC3E}">
        <p14:creationId xmlns:p14="http://schemas.microsoft.com/office/powerpoint/2010/main" val="4200602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reasons for the East –</a:t>
            </a:r>
            <a:r>
              <a:rPr lang="en-US" baseline="0" dirty="0" smtClean="0"/>
              <a:t> West split</a:t>
            </a:r>
            <a:endParaRPr lang="en-US" dirty="0" smtClean="0"/>
          </a:p>
          <a:p>
            <a:endParaRPr lang="en-US" dirty="0" smtClean="0"/>
          </a:p>
          <a:p>
            <a:r>
              <a:rPr lang="en-US" dirty="0" smtClean="0"/>
              <a:t>Constitutions: Christian collection of eight treatises or</a:t>
            </a:r>
            <a:r>
              <a:rPr lang="en-US" baseline="0" dirty="0" smtClean="0"/>
              <a:t> books</a:t>
            </a:r>
            <a:endParaRPr lang="en-US" dirty="0" smtClean="0"/>
          </a:p>
          <a:p>
            <a:endParaRPr lang="en-US" dirty="0" smtClean="0"/>
          </a:p>
          <a:p>
            <a:r>
              <a:rPr lang="en-US" dirty="0" smtClean="0"/>
              <a:t>Usually regarded as originating</a:t>
            </a:r>
            <a:r>
              <a:rPr lang="en-US" baseline="0" dirty="0" smtClean="0"/>
              <a:t> in</a:t>
            </a:r>
            <a:r>
              <a:rPr lang="en-US" dirty="0" smtClean="0"/>
              <a:t> Syria (between Turkey</a:t>
            </a:r>
            <a:r>
              <a:rPr lang="en-US" baseline="0" dirty="0" smtClean="0"/>
              <a:t> and Iraq)</a:t>
            </a:r>
            <a:r>
              <a:rPr lang="en-US" dirty="0" smtClean="0"/>
              <a:t>, probably Antioch.</a:t>
            </a:r>
          </a:p>
          <a:p>
            <a:endParaRPr lang="en-US" dirty="0" smtClean="0"/>
          </a:p>
          <a:p>
            <a:r>
              <a:rPr lang="en-US" dirty="0" smtClean="0"/>
              <a:t>Of the </a:t>
            </a:r>
            <a:r>
              <a:rPr lang="en-US" dirty="0" err="1" smtClean="0"/>
              <a:t>Apostolical</a:t>
            </a:r>
            <a:r>
              <a:rPr lang="en-US" dirty="0" smtClean="0"/>
              <a:t> Constitutions, Guericke’s Church History says:</a:t>
            </a:r>
          </a:p>
          <a:p>
            <a:endParaRPr lang="en-US" dirty="0" smtClean="0"/>
          </a:p>
          <a:p>
            <a:pPr lvl="1"/>
            <a:r>
              <a:rPr lang="en-US" dirty="0" smtClean="0"/>
              <a:t>“This is a collection of ecclesiastical statutes purporting to be the work of the apostolic age, but in reality formed gradually in the second, third, and fourth centuries, and is of much value in reference to the history of polity, and Christian archaeology generally.” – Ancient Church, p. 212.</a:t>
            </a:r>
          </a:p>
          <a:p>
            <a:endParaRPr lang="en-US" dirty="0" smtClean="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30</a:t>
            </a:fld>
            <a:endParaRPr lang="en-US"/>
          </a:p>
        </p:txBody>
      </p:sp>
    </p:spTree>
    <p:extLst>
      <p:ext uri="{BB962C8B-B14F-4D97-AF65-F5344CB8AC3E}">
        <p14:creationId xmlns:p14="http://schemas.microsoft.com/office/powerpoint/2010/main" val="1815235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Council in </a:t>
            </a:r>
            <a:r>
              <a:rPr lang="en-US" b="1" dirty="0" err="1" smtClean="0"/>
              <a:t>Trullo</a:t>
            </a:r>
            <a:r>
              <a:rPr lang="en-US" b="1" dirty="0" smtClean="0"/>
              <a:t> (692 AD) </a:t>
            </a:r>
          </a:p>
          <a:p>
            <a:endParaRPr lang="en-US" b="1" dirty="0" smtClean="0"/>
          </a:p>
          <a:p>
            <a:r>
              <a:rPr lang="en-US" b="0" dirty="0" smtClean="0"/>
              <a:t>Entirely</a:t>
            </a:r>
            <a:r>
              <a:rPr lang="en-US" b="0" baseline="0" dirty="0" smtClean="0"/>
              <a:t> an Eastern Council held in </a:t>
            </a:r>
            <a:r>
              <a:rPr lang="en-US" sz="1200" b="0" i="0" kern="1200" dirty="0" smtClean="0">
                <a:solidFill>
                  <a:schemeClr val="tx1"/>
                </a:solidFill>
                <a:effectLst/>
                <a:latin typeface="+mn-lt"/>
                <a:ea typeface="+mn-ea"/>
                <a:cs typeface="+mn-cs"/>
              </a:rPr>
              <a:t>Constantinople</a:t>
            </a:r>
            <a:r>
              <a:rPr lang="en-US" sz="1200" b="0" i="0" kern="1200" baseline="0" dirty="0" smtClean="0">
                <a:solidFill>
                  <a:schemeClr val="tx1"/>
                </a:solidFill>
                <a:effectLst/>
                <a:latin typeface="+mn-lt"/>
                <a:ea typeface="+mn-ea"/>
                <a:cs typeface="+mn-cs"/>
              </a:rPr>
              <a:t> – not accepted by Roman Catholics</a:t>
            </a:r>
            <a:endParaRPr lang="en-US" b="0" dirty="0" smtClean="0"/>
          </a:p>
          <a:p>
            <a:endParaRPr lang="en-US" b="1" dirty="0" smtClean="0"/>
          </a:p>
          <a:p>
            <a:r>
              <a:rPr lang="en-US" dirty="0" err="1" smtClean="0"/>
              <a:t>Trullo</a:t>
            </a:r>
            <a:r>
              <a:rPr lang="en-US" dirty="0" smtClean="0"/>
              <a:t> Council Strongly reacted against the proposed changes of Rome (to include making the weekly Sabbath a day of fasting). </a:t>
            </a:r>
          </a:p>
          <a:p>
            <a:endParaRPr lang="en-US" dirty="0" smtClean="0"/>
          </a:p>
          <a:p>
            <a:r>
              <a:rPr lang="en-US" dirty="0" smtClean="0"/>
              <a:t>A portion of the Apostolic Constitutions was referenced which said:</a:t>
            </a:r>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31</a:t>
            </a:fld>
            <a:endParaRPr lang="en-US"/>
          </a:p>
        </p:txBody>
      </p:sp>
    </p:spTree>
    <p:extLst>
      <p:ext uri="{BB962C8B-B14F-4D97-AF65-F5344CB8AC3E}">
        <p14:creationId xmlns:p14="http://schemas.microsoft.com/office/powerpoint/2010/main" val="1440191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32</a:t>
            </a:fld>
            <a:endParaRPr lang="en-US"/>
          </a:p>
        </p:txBody>
      </p:sp>
    </p:spTree>
    <p:extLst>
      <p:ext uri="{BB962C8B-B14F-4D97-AF65-F5344CB8AC3E}">
        <p14:creationId xmlns:p14="http://schemas.microsoft.com/office/powerpoint/2010/main" val="2960026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33</a:t>
            </a:fld>
            <a:endParaRPr lang="en-US"/>
          </a:p>
        </p:txBody>
      </p:sp>
    </p:spTree>
    <p:extLst>
      <p:ext uri="{BB962C8B-B14F-4D97-AF65-F5344CB8AC3E}">
        <p14:creationId xmlns:p14="http://schemas.microsoft.com/office/powerpoint/2010/main" val="2184276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3</a:t>
            </a:fld>
            <a:endParaRPr lang="en-US"/>
          </a:p>
        </p:txBody>
      </p:sp>
    </p:spTree>
    <p:extLst>
      <p:ext uri="{BB962C8B-B14F-4D97-AF65-F5344CB8AC3E}">
        <p14:creationId xmlns:p14="http://schemas.microsoft.com/office/powerpoint/2010/main" val="23769450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Patriarch Michael </a:t>
            </a:r>
            <a:r>
              <a:rPr lang="en-US" dirty="0" err="1" smtClean="0"/>
              <a:t>Cerularius</a:t>
            </a:r>
            <a:r>
              <a:rPr lang="en-US" baseline="0" dirty="0" smtClean="0"/>
              <a:t> </a:t>
            </a:r>
            <a:r>
              <a:rPr lang="en-US" dirty="0" smtClean="0"/>
              <a:t>(1000-1059):</a:t>
            </a:r>
          </a:p>
          <a:p>
            <a:endParaRPr lang="en-US" dirty="0" smtClean="0"/>
          </a:p>
          <a:p>
            <a:pPr marL="171450" indent="-171450">
              <a:buFontTx/>
              <a:buChar char="-"/>
            </a:pPr>
            <a:r>
              <a:rPr lang="en-US" baseline="0" dirty="0" smtClean="0"/>
              <a:t>Refused to call Pope Leo “father”</a:t>
            </a:r>
          </a:p>
          <a:p>
            <a:pPr marL="0" indent="0">
              <a:buFontTx/>
              <a:buNone/>
            </a:pPr>
            <a:endParaRPr lang="en-US" baseline="0" dirty="0" smtClean="0"/>
          </a:p>
          <a:p>
            <a:pPr marL="0" indent="0">
              <a:buFontTx/>
              <a:buNone/>
            </a:pPr>
            <a:r>
              <a:rPr lang="en-US" dirty="0" smtClean="0"/>
              <a:t>The two biggest issues:</a:t>
            </a:r>
          </a:p>
          <a:p>
            <a:pPr marL="0" indent="0">
              <a:buFont typeface="Arial" panose="020B0604020202020204" pitchFamily="34" charset="0"/>
              <a:buNone/>
            </a:pPr>
            <a:endParaRPr lang="en-US" dirty="0" smtClean="0"/>
          </a:p>
          <a:p>
            <a:pPr marL="171450" lvl="0" indent="-171450">
              <a:buFont typeface="Arial" panose="020B0604020202020204" pitchFamily="34" charset="0"/>
              <a:buChar char="•"/>
            </a:pPr>
            <a:r>
              <a:rPr lang="en-US" dirty="0" smtClean="0"/>
              <a:t>Sabbath not a</a:t>
            </a:r>
            <a:r>
              <a:rPr lang="en-US" baseline="0" dirty="0" smtClean="0"/>
              <a:t> fast day</a:t>
            </a:r>
          </a:p>
          <a:p>
            <a:pPr marL="171450" lvl="0" indent="-171450">
              <a:buFont typeface="Arial" panose="020B0604020202020204" pitchFamily="34" charset="0"/>
              <a:buChar char="•"/>
            </a:pPr>
            <a:r>
              <a:rPr lang="en-US" baseline="0" dirty="0" smtClean="0"/>
              <a:t>Only unleavened bread for Eucharist (communion)</a:t>
            </a:r>
          </a:p>
          <a:p>
            <a:pPr marL="457200" lvl="1" indent="0">
              <a:buFont typeface="Arial" panose="020B0604020202020204" pitchFamily="34" charset="0"/>
              <a:buNone/>
            </a:pPr>
            <a:r>
              <a:rPr lang="en-US" dirty="0" smtClean="0"/>
              <a:t> </a:t>
            </a:r>
          </a:p>
          <a:p>
            <a:pPr marL="0" indent="0">
              <a:buFontTx/>
              <a:buNone/>
            </a:pPr>
            <a:r>
              <a:rPr lang="en-US" dirty="0" smtClean="0"/>
              <a:t>After</a:t>
            </a:r>
            <a:r>
              <a:rPr lang="en-US" baseline="0" dirty="0" smtClean="0"/>
              <a:t> several written exchanges,</a:t>
            </a:r>
            <a:r>
              <a:rPr lang="en-US" dirty="0" smtClean="0"/>
              <a:t> Pope Leo IX decided, early in the year of 1054, to send a group of theologians, including</a:t>
            </a:r>
            <a:r>
              <a:rPr lang="en-US" baseline="0" dirty="0" smtClean="0"/>
              <a:t> </a:t>
            </a:r>
            <a:r>
              <a:rPr lang="en-US" i="1" baseline="0" dirty="0" smtClean="0"/>
              <a:t>Cardinal Humbert</a:t>
            </a:r>
            <a:r>
              <a:rPr lang="en-US" i="1" dirty="0" smtClean="0"/>
              <a:t> </a:t>
            </a:r>
            <a:r>
              <a:rPr lang="en-US" dirty="0" smtClean="0"/>
              <a:t>to Constantinople. </a:t>
            </a:r>
            <a:endParaRPr lang="en-US" sz="1200" b="0" i="0" kern="1200" dirty="0" smtClean="0">
              <a:solidFill>
                <a:schemeClr val="tx1"/>
              </a:solidFill>
              <a:effectLst/>
              <a:latin typeface="+mn-lt"/>
              <a:ea typeface="+mn-ea"/>
              <a:cs typeface="+mn-cs"/>
            </a:endParaRPr>
          </a:p>
          <a:p>
            <a:pPr marL="0" indent="0">
              <a:buFontTx/>
              <a:buNone/>
            </a:pPr>
            <a:endParaRPr lang="en-US" sz="1200" b="0" i="0" kern="1200" dirty="0" smtClean="0">
              <a:solidFill>
                <a:schemeClr val="tx1"/>
              </a:solidFill>
              <a:effectLst/>
              <a:latin typeface="+mn-lt"/>
              <a:ea typeface="+mn-ea"/>
              <a:cs typeface="+mn-cs"/>
            </a:endParaRPr>
          </a:p>
          <a:p>
            <a:pPr marL="0" indent="0">
              <a:buFontTx/>
              <a:buNone/>
            </a:pPr>
            <a:r>
              <a:rPr lang="en-US" sz="1200" b="0" i="0" kern="1200" dirty="0" err="1" smtClean="0">
                <a:solidFill>
                  <a:schemeClr val="tx1"/>
                </a:solidFill>
                <a:effectLst/>
                <a:latin typeface="+mn-lt"/>
                <a:ea typeface="+mn-ea"/>
                <a:cs typeface="+mn-cs"/>
              </a:rPr>
              <a:t>Cerularius</a:t>
            </a:r>
            <a:r>
              <a:rPr lang="en-US" sz="1200" b="0" i="0" kern="1200" dirty="0" smtClean="0">
                <a:solidFill>
                  <a:schemeClr val="tx1"/>
                </a:solidFill>
                <a:effectLst/>
                <a:latin typeface="+mn-lt"/>
                <a:ea typeface="+mn-ea"/>
                <a:cs typeface="+mn-cs"/>
              </a:rPr>
              <a:t> refused to meet with Cardinal Humbert and kept him waiting with no audience for months.</a:t>
            </a:r>
          </a:p>
          <a:p>
            <a:pPr marL="0" indent="0">
              <a:buFontTx/>
              <a:buNone/>
            </a:pPr>
            <a:endParaRPr lang="en-US" sz="1200" b="0" i="0" kern="1200" dirty="0" smtClean="0">
              <a:solidFill>
                <a:schemeClr val="tx1"/>
              </a:solidFill>
              <a:effectLst/>
              <a:latin typeface="+mn-lt"/>
              <a:ea typeface="+mn-ea"/>
              <a:cs typeface="+mn-cs"/>
            </a:endParaRPr>
          </a:p>
          <a:p>
            <a:pPr marL="0" indent="0">
              <a:buFontTx/>
              <a:buNone/>
            </a:pPr>
            <a:r>
              <a:rPr lang="en-US" sz="1200" b="0" i="0" kern="1200" dirty="0" smtClean="0">
                <a:solidFill>
                  <a:schemeClr val="tx1"/>
                </a:solidFill>
                <a:effectLst/>
                <a:latin typeface="+mn-lt"/>
                <a:ea typeface="+mn-ea"/>
                <a:cs typeface="+mn-cs"/>
              </a:rPr>
              <a:t>Slides - -</a:t>
            </a:r>
          </a:p>
          <a:p>
            <a:pPr marL="0" indent="0">
              <a:buFontTx/>
              <a:buNone/>
            </a:pPr>
            <a:endParaRPr lang="en-US" sz="1200" b="0" i="0" kern="1200" dirty="0" smtClean="0">
              <a:solidFill>
                <a:schemeClr val="tx1"/>
              </a:solidFill>
              <a:effectLst/>
              <a:latin typeface="+mn-lt"/>
              <a:ea typeface="+mn-ea"/>
              <a:cs typeface="+mn-cs"/>
            </a:endParaRPr>
          </a:p>
          <a:p>
            <a:pPr marL="0" indent="0">
              <a:buFontTx/>
              <a:buNone/>
            </a:pPr>
            <a:r>
              <a:rPr lang="en-US" sz="1200" b="0" i="0" kern="1200" dirty="0" smtClean="0">
                <a:solidFill>
                  <a:schemeClr val="tx1"/>
                </a:solidFill>
                <a:effectLst/>
                <a:latin typeface="+mn-lt"/>
                <a:ea typeface="+mn-ea"/>
                <a:cs typeface="+mn-cs"/>
              </a:rPr>
              <a:t>From that day on, the fracture between Constantinople and Rome has never been completely healed. The key problem being that the Eastern churches continued to observe the weekly Sabbath in a way that was much too similar to the way the Jews observed the weekly Sabbath…</a:t>
            </a:r>
            <a:endParaRPr lang="en-US" dirty="0" smtClean="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34</a:t>
            </a:fld>
            <a:endParaRPr lang="en-US"/>
          </a:p>
        </p:txBody>
      </p:sp>
    </p:spTree>
    <p:extLst>
      <p:ext uri="{BB962C8B-B14F-4D97-AF65-F5344CB8AC3E}">
        <p14:creationId xmlns:p14="http://schemas.microsoft.com/office/powerpoint/2010/main" val="3151317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his work, </a:t>
            </a:r>
            <a:r>
              <a:rPr lang="en-US" dirty="0" err="1" smtClean="0"/>
              <a:t>Adversus</a:t>
            </a:r>
            <a:r>
              <a:rPr lang="en-US" dirty="0" smtClean="0"/>
              <a:t> </a:t>
            </a:r>
            <a:r>
              <a:rPr lang="en-US" dirty="0" err="1" smtClean="0"/>
              <a:t>Calumnis</a:t>
            </a:r>
            <a:r>
              <a:rPr lang="en-US" dirty="0" smtClean="0"/>
              <a:t> </a:t>
            </a:r>
            <a:r>
              <a:rPr lang="en-US" dirty="0" err="1" smtClean="0"/>
              <a:t>Graecorum</a:t>
            </a:r>
            <a:r>
              <a:rPr lang="en-US" dirty="0" smtClean="0"/>
              <a:t> (Against the Calumnies of the Greeks), Cardinal Humbert wrote (11th century):</a:t>
            </a:r>
          </a:p>
          <a:p>
            <a:endParaRPr lang="en-US" dirty="0" smtClean="0"/>
          </a:p>
          <a:p>
            <a:r>
              <a:rPr lang="en-US" dirty="0" smtClean="0"/>
              <a:t>Calumnies:</a:t>
            </a:r>
            <a:r>
              <a:rPr lang="en-US" baseline="0" dirty="0" smtClean="0"/>
              <a:t>  </a:t>
            </a:r>
            <a:r>
              <a:rPr lang="en-US" sz="1200" b="0" i="0" kern="1200" dirty="0" smtClean="0">
                <a:solidFill>
                  <a:schemeClr val="tx1"/>
                </a:solidFill>
                <a:effectLst/>
                <a:latin typeface="+mn-lt"/>
                <a:ea typeface="+mn-ea"/>
                <a:cs typeface="+mn-cs"/>
              </a:rPr>
              <a:t>false and slanderous statements</a:t>
            </a:r>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35</a:t>
            </a:fld>
            <a:endParaRPr lang="en-US"/>
          </a:p>
        </p:txBody>
      </p:sp>
    </p:spTree>
    <p:extLst>
      <p:ext uri="{BB962C8B-B14F-4D97-AF65-F5344CB8AC3E}">
        <p14:creationId xmlns:p14="http://schemas.microsoft.com/office/powerpoint/2010/main" val="9166184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6th-7th Century Scotland and Ireland:</a:t>
            </a:r>
          </a:p>
          <a:p>
            <a:endParaRPr lang="en-US" dirty="0" smtClean="0"/>
          </a:p>
          <a:p>
            <a:r>
              <a:rPr lang="en-US" sz="1200" b="1" i="0" kern="1200" dirty="0" smtClean="0">
                <a:solidFill>
                  <a:schemeClr val="tx1"/>
                </a:solidFill>
                <a:effectLst/>
                <a:latin typeface="+mn-lt"/>
                <a:ea typeface="+mn-ea"/>
                <a:cs typeface="+mn-cs"/>
              </a:rPr>
              <a:t>Professor James C. Moffat, </a:t>
            </a:r>
            <a:r>
              <a:rPr lang="en-US" sz="1200" b="1" i="1" kern="1200" dirty="0" smtClean="0">
                <a:solidFill>
                  <a:schemeClr val="tx1"/>
                </a:solidFill>
                <a:effectLst/>
                <a:latin typeface="+mn-lt"/>
                <a:ea typeface="+mn-ea"/>
                <a:cs typeface="+mn-cs"/>
              </a:rPr>
              <a:t>The Church in Scotland</a:t>
            </a:r>
            <a:r>
              <a:rPr lang="en-US" sz="1200" b="1" i="0" kern="1200" dirty="0" smtClean="0">
                <a:solidFill>
                  <a:schemeClr val="tx1"/>
                </a:solidFill>
                <a:effectLst/>
                <a:latin typeface="+mn-lt"/>
                <a:ea typeface="+mn-ea"/>
                <a:cs typeface="+mn-cs"/>
              </a:rPr>
              <a:t>, p. 140</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37</a:t>
            </a:fld>
            <a:endParaRPr lang="en-US"/>
          </a:p>
        </p:txBody>
      </p:sp>
    </p:spTree>
    <p:extLst>
      <p:ext uri="{BB962C8B-B14F-4D97-AF65-F5344CB8AC3E}">
        <p14:creationId xmlns:p14="http://schemas.microsoft.com/office/powerpoint/2010/main" val="30870485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Scots were Sabbath-keepers up until Queen Margaret (reigned from 1503-1513), according to Turgot:</a:t>
            </a:r>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38</a:t>
            </a:fld>
            <a:endParaRPr lang="en-US"/>
          </a:p>
        </p:txBody>
      </p:sp>
    </p:spTree>
    <p:extLst>
      <p:ext uri="{BB962C8B-B14F-4D97-AF65-F5344CB8AC3E}">
        <p14:creationId xmlns:p14="http://schemas.microsoft.com/office/powerpoint/2010/main" val="9552955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100 modern languages call the 7</a:t>
            </a:r>
            <a:r>
              <a:rPr lang="en-US" baseline="30000" dirty="0" smtClean="0"/>
              <a:t>th</a:t>
            </a:r>
            <a:r>
              <a:rPr lang="en-US" dirty="0" smtClean="0"/>
              <a:t>-day of the week “Sabbath”.</a:t>
            </a:r>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39</a:t>
            </a:fld>
            <a:endParaRPr lang="en-US"/>
          </a:p>
        </p:txBody>
      </p:sp>
    </p:spTree>
    <p:extLst>
      <p:ext uri="{BB962C8B-B14F-4D97-AF65-F5344CB8AC3E}">
        <p14:creationId xmlns:p14="http://schemas.microsoft.com/office/powerpoint/2010/main" val="2911892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Catholic Church takes full credit for transferring the</a:t>
            </a:r>
            <a:r>
              <a:rPr lang="en-US" baseline="0" dirty="0" smtClean="0"/>
              <a:t> holiness of the Sabbath day to Sunday.</a:t>
            </a:r>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41</a:t>
            </a:fld>
            <a:endParaRPr lang="en-US"/>
          </a:p>
        </p:txBody>
      </p:sp>
    </p:spTree>
    <p:extLst>
      <p:ext uri="{BB962C8B-B14F-4D97-AF65-F5344CB8AC3E}">
        <p14:creationId xmlns:p14="http://schemas.microsoft.com/office/powerpoint/2010/main" val="3321458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Orthodox</a:t>
            </a:r>
            <a:r>
              <a:rPr lang="en-US" baseline="0" dirty="0" smtClean="0"/>
              <a:t> Christians continue to observe the Sabbath… but it isn’t as prominent today as Sunday observance is.</a:t>
            </a:r>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43</a:t>
            </a:fld>
            <a:endParaRPr lang="en-US"/>
          </a:p>
        </p:txBody>
      </p:sp>
    </p:spTree>
    <p:extLst>
      <p:ext uri="{BB962C8B-B14F-4D97-AF65-F5344CB8AC3E}">
        <p14:creationId xmlns:p14="http://schemas.microsoft.com/office/powerpoint/2010/main" val="3948899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because of Luther’s inconsistency regarding the Sabbath that his claim that Protestantism was based “on the Bible and the Bible only” or “sola scriptura” was successfully challenged during his famous 1519 debate with Dr. John Eck. </a:t>
            </a:r>
          </a:p>
          <a:p>
            <a:endParaRPr lang="en-US" dirty="0" smtClean="0"/>
          </a:p>
          <a:p>
            <a:r>
              <a:rPr lang="en-US" sz="1200" b="0" i="0" kern="1200" dirty="0" smtClean="0">
                <a:solidFill>
                  <a:schemeClr val="tx1"/>
                </a:solidFill>
                <a:effectLst/>
                <a:latin typeface="+mn-lt"/>
                <a:ea typeface="+mn-ea"/>
                <a:cs typeface="+mn-cs"/>
              </a:rPr>
              <a:t>Needless to say, Martin Luther lost that debate… in no small part, I believe, because of Luther’s strong personal antisemitism.</a:t>
            </a:r>
            <a:endParaRPr lang="en-US" dirty="0" smtClean="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45</a:t>
            </a:fld>
            <a:endParaRPr lang="en-US"/>
          </a:p>
        </p:txBody>
      </p:sp>
    </p:spTree>
    <p:extLst>
      <p:ext uri="{BB962C8B-B14F-4D97-AF65-F5344CB8AC3E}">
        <p14:creationId xmlns:p14="http://schemas.microsoft.com/office/powerpoint/2010/main" val="1895539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Luther argued that the Sabbath made by God at</a:t>
            </a:r>
            <a:r>
              <a:rPr lang="en-US" baseline="0" dirty="0" smtClean="0"/>
              <a:t> the beginning of this world as a gift for Adam and Eve – who then taught it to their own children.</a:t>
            </a:r>
            <a:endParaRPr lang="en-US" dirty="0" smtClean="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46</a:t>
            </a:fld>
            <a:endParaRPr lang="en-US"/>
          </a:p>
        </p:txBody>
      </p:sp>
    </p:spTree>
    <p:extLst>
      <p:ext uri="{BB962C8B-B14F-4D97-AF65-F5344CB8AC3E}">
        <p14:creationId xmlns:p14="http://schemas.microsoft.com/office/powerpoint/2010/main" val="1042122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key phrase is “which are</a:t>
            </a:r>
            <a:r>
              <a:rPr lang="en-US" baseline="0" dirty="0" smtClean="0"/>
              <a:t> a shadow of things to come”.</a:t>
            </a:r>
          </a:p>
          <a:p>
            <a:endParaRPr lang="en-US" baseline="0" dirty="0" smtClean="0"/>
          </a:p>
          <a:p>
            <a:r>
              <a:rPr lang="en-US" baseline="0" dirty="0" smtClean="0"/>
              <a:t>The weekly Sabbath is not a shadow of something to come, but is a memorial of a past event – of creation week.  The other ceremonial laws, including animal sacrifices and sabbaths, pointing forward to the life and death of Jesus, were indeed “shadows” of things to come and were fulfilled when they met their reality in Christ.</a:t>
            </a:r>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48</a:t>
            </a:fld>
            <a:endParaRPr lang="en-US"/>
          </a:p>
        </p:txBody>
      </p:sp>
    </p:spTree>
    <p:extLst>
      <p:ext uri="{BB962C8B-B14F-4D97-AF65-F5344CB8AC3E}">
        <p14:creationId xmlns:p14="http://schemas.microsoft.com/office/powerpoint/2010/main" val="415694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Christians to be keeping the Sabbath in the future:</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4</a:t>
            </a:fld>
            <a:endParaRPr lang="en-US"/>
          </a:p>
        </p:txBody>
      </p:sp>
    </p:spTree>
    <p:extLst>
      <p:ext uri="{BB962C8B-B14F-4D97-AF65-F5344CB8AC3E}">
        <p14:creationId xmlns:p14="http://schemas.microsoft.com/office/powerpoint/2010/main" val="9698124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Therefore, it is argued by anti-</a:t>
            </a:r>
            <a:r>
              <a:rPr lang="en-US" dirty="0" err="1" smtClean="0"/>
              <a:t>Sabbatarians</a:t>
            </a:r>
            <a:r>
              <a:rPr lang="en-US" dirty="0" smtClean="0"/>
              <a:t>, the Sabbath is no longer an obligation for the Christian who lives by God’s grace and faith the victory of Christ on our behalf… according to the “New Covenant” of grace set up by Jesus at the time of His death and resurrection.</a:t>
            </a:r>
          </a:p>
          <a:p>
            <a:endParaRPr lang="en-US" dirty="0" smtClean="0"/>
          </a:p>
          <a:p>
            <a:r>
              <a:rPr lang="en-US" dirty="0" smtClean="0"/>
              <a:t>Of course, when challenged on this position, most will agree that it is still wrong to murder, steal, commit adultery, covet, </a:t>
            </a:r>
            <a:r>
              <a:rPr lang="en-US" dirty="0" err="1" smtClean="0"/>
              <a:t>etc</a:t>
            </a:r>
            <a:r>
              <a:rPr lang="en-US" dirty="0" smtClean="0"/>
              <a:t>…  In fact, most will agree that nine of the ten commandments of the Decalogue are still binding.</a:t>
            </a:r>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49</a:t>
            </a:fld>
            <a:endParaRPr lang="en-US"/>
          </a:p>
        </p:txBody>
      </p:sp>
    </p:spTree>
    <p:extLst>
      <p:ext uri="{BB962C8B-B14F-4D97-AF65-F5344CB8AC3E}">
        <p14:creationId xmlns:p14="http://schemas.microsoft.com/office/powerpoint/2010/main" val="8885459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50</a:t>
            </a:fld>
            <a:endParaRPr lang="en-US"/>
          </a:p>
        </p:txBody>
      </p:sp>
    </p:spTree>
    <p:extLst>
      <p:ext uri="{BB962C8B-B14F-4D97-AF65-F5344CB8AC3E}">
        <p14:creationId xmlns:p14="http://schemas.microsoft.com/office/powerpoint/2010/main" val="17781355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51</a:t>
            </a:fld>
            <a:endParaRPr lang="en-US"/>
          </a:p>
        </p:txBody>
      </p:sp>
    </p:spTree>
    <p:extLst>
      <p:ext uri="{BB962C8B-B14F-4D97-AF65-F5344CB8AC3E}">
        <p14:creationId xmlns:p14="http://schemas.microsoft.com/office/powerpoint/2010/main" val="11726159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Started with the record producer and audio engineer Jonathan David Brown who is credited with being the first lunar sabbath keeper in this century</a:t>
            </a:r>
          </a:p>
          <a:p>
            <a:r>
              <a:rPr lang="en-US" dirty="0" smtClean="0"/>
              <a:t> </a:t>
            </a:r>
          </a:p>
          <a:p>
            <a:r>
              <a:rPr lang="en-US" dirty="0" smtClean="0"/>
              <a:t>Brown published the book Keeping Yahweh’s Appointments in 1998</a:t>
            </a:r>
          </a:p>
          <a:p>
            <a:endParaRPr lang="en-US" dirty="0" smtClean="0"/>
          </a:p>
          <a:p>
            <a:r>
              <a:rPr lang="en-US" dirty="0" smtClean="0"/>
              <a:t>An anti-Semite who was convicted for his connection to a 1990 Synagogue shooting.</a:t>
            </a:r>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55</a:t>
            </a:fld>
            <a:endParaRPr lang="en-US"/>
          </a:p>
        </p:txBody>
      </p:sp>
    </p:spTree>
    <p:extLst>
      <p:ext uri="{BB962C8B-B14F-4D97-AF65-F5344CB8AC3E}">
        <p14:creationId xmlns:p14="http://schemas.microsoft.com/office/powerpoint/2010/main" val="2149170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twelve lunar months are approximately eleven days shorter than the solar year, the Babylonian calendar was intercalated (or evened out) every two or three years by the addition of a 13th month – the month of Elul II. During these special months the  7th, 14th, 19th, 21st and 28th days were known as “evil days” that were unlucky days unless the gods were appeased by acts of devotion…</a:t>
            </a:r>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56</a:t>
            </a:fld>
            <a:endParaRPr lang="en-US"/>
          </a:p>
        </p:txBody>
      </p:sp>
    </p:spTree>
    <p:extLst>
      <p:ext uri="{BB962C8B-B14F-4D97-AF65-F5344CB8AC3E}">
        <p14:creationId xmlns:p14="http://schemas.microsoft.com/office/powerpoint/2010/main" val="29513788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Practically every living thing has within itself a biological clock that is “tuned” to a seven-day cycle or “biorhythm” known as a “</a:t>
            </a:r>
            <a:r>
              <a:rPr lang="en-US" dirty="0" err="1" smtClean="0"/>
              <a:t>circaseptan</a:t>
            </a:r>
            <a:r>
              <a:rPr lang="en-US" dirty="0" smtClean="0"/>
              <a:t>” rhythm. Secular scientists find it difficult to explain how such a seven-day cyclical pattern would arise or evolve in living things by any natural means.</a:t>
            </a:r>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58</a:t>
            </a:fld>
            <a:endParaRPr lang="en-US"/>
          </a:p>
        </p:txBody>
      </p:sp>
    </p:spTree>
    <p:extLst>
      <p:ext uri="{BB962C8B-B14F-4D97-AF65-F5344CB8AC3E}">
        <p14:creationId xmlns:p14="http://schemas.microsoft.com/office/powerpoint/2010/main" val="2658125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usual counter to this argument is that Jesus said this for practical reasons, not because His disciples would be keeping the Sabbath as a holy day, but so that they could more effectively flee if their flight were not on a Sabbath day (given that the gates of the cities would be closed on the Sabbath).</a:t>
            </a:r>
          </a:p>
          <a:p>
            <a:endParaRPr lang="en-US" dirty="0" smtClean="0"/>
          </a:p>
          <a:p>
            <a:r>
              <a:rPr lang="en-US" sz="1200" b="0" i="0" kern="1200" dirty="0" smtClean="0">
                <a:solidFill>
                  <a:schemeClr val="tx1"/>
                </a:solidFill>
                <a:effectLst/>
                <a:latin typeface="+mn-lt"/>
                <a:ea typeface="+mn-ea"/>
                <a:cs typeface="+mn-cs"/>
              </a:rPr>
              <a:t>The problem with this argument, however, is that, according to Josephus, everything was left wide open for the Christians to flee from Jerusalem.  Even the gates of the temple itself were miraculously opened as a sign of God’s departure (</a:t>
            </a:r>
            <a:r>
              <a:rPr lang="en-US" sz="1200" b="0" i="0" kern="1200" dirty="0" smtClean="0">
                <a:solidFill>
                  <a:schemeClr val="tx1"/>
                </a:solidFill>
                <a:effectLst/>
                <a:latin typeface="+mn-lt"/>
                <a:ea typeface="+mn-ea"/>
                <a:cs typeface="+mn-cs"/>
                <a:hlinkClick r:id="rId3"/>
              </a:rPr>
              <a:t>Link</a:t>
            </a:r>
            <a:r>
              <a:rPr lang="en-US" sz="1200" b="0" i="0" kern="1200" dirty="0" smtClean="0">
                <a:solidFill>
                  <a:schemeClr val="tx1"/>
                </a:solidFill>
                <a:effectLst/>
                <a:latin typeface="+mn-lt"/>
                <a:ea typeface="+mn-ea"/>
                <a:cs typeface="+mn-cs"/>
              </a:rPr>
              <a:t>). Also, the Roman armies initially retreated and the Jewish soldiers chased after them – leaving the city and the countryside undefended and wide open for the Christians to escape (</a:t>
            </a:r>
            <a:r>
              <a:rPr lang="en-US" sz="1200" b="0" i="0" kern="1200" dirty="0" smtClean="0">
                <a:solidFill>
                  <a:schemeClr val="tx1"/>
                </a:solidFill>
                <a:effectLst/>
                <a:latin typeface="+mn-lt"/>
                <a:ea typeface="+mn-ea"/>
                <a:cs typeface="+mn-cs"/>
                <a:hlinkClick r:id="rId4"/>
              </a:rPr>
              <a:t>Link</a:t>
            </a:r>
            <a:r>
              <a:rPr lang="en-US" sz="1200" b="0" i="0" kern="1200" dirty="0" smtClean="0">
                <a:solidFill>
                  <a:schemeClr val="tx1"/>
                </a:solidFill>
                <a:effectLst/>
                <a:latin typeface="+mn-lt"/>
                <a:ea typeface="+mn-ea"/>
                <a:cs typeface="+mn-cs"/>
              </a:rPr>
              <a:t>).  Numerous historians have commented on this </a:t>
            </a:r>
            <a:r>
              <a:rPr lang="en-US" sz="1200" b="0" i="0" kern="1200" smtClean="0">
                <a:solidFill>
                  <a:schemeClr val="tx1"/>
                </a:solidFill>
                <a:effectLst/>
                <a:latin typeface="+mn-lt"/>
                <a:ea typeface="+mn-ea"/>
                <a:cs typeface="+mn-cs"/>
              </a:rPr>
              <a:t>miraculous situation…</a:t>
            </a:r>
            <a:endParaRPr lang="en-US" dirty="0" smtClean="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5</a:t>
            </a:fld>
            <a:endParaRPr lang="en-US"/>
          </a:p>
        </p:txBody>
      </p:sp>
    </p:spTree>
    <p:extLst>
      <p:ext uri="{BB962C8B-B14F-4D97-AF65-F5344CB8AC3E}">
        <p14:creationId xmlns:p14="http://schemas.microsoft.com/office/powerpoint/2010/main" val="4091027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smtClean="0">
                <a:solidFill>
                  <a:srgbClr val="404040"/>
                </a:solidFill>
                <a:effectLst/>
                <a:latin typeface="Helvetica Neue"/>
              </a:rPr>
              <a:t>At the end of the creation week described in Genesis, “God blessed the seventh day and made it holy, because on it he rested from all the work of creating that he had done.” (Genesis 2:3)</a:t>
            </a:r>
          </a:p>
          <a:p>
            <a:pPr algn="l" fontAlgn="base"/>
            <a:endParaRPr lang="en-US" b="0" i="0" dirty="0" smtClean="0">
              <a:solidFill>
                <a:srgbClr val="404040"/>
              </a:solidFill>
              <a:effectLst/>
              <a:latin typeface="Helvetica Neue"/>
            </a:endParaRPr>
          </a:p>
          <a:p>
            <a:pPr algn="l" fontAlgn="base"/>
            <a:r>
              <a:rPr lang="en-US" b="0" i="0" dirty="0" smtClean="0">
                <a:solidFill>
                  <a:srgbClr val="404040"/>
                </a:solidFill>
                <a:effectLst/>
                <a:latin typeface="Helvetica Neue"/>
              </a:rPr>
              <a:t>It seems, then, that Jesus originally created the Sabbath day as a special social day of rest from the usual activities of life to have an entire day to spend with especially with God. This was a gift from God for all of humankind – originally given back in Eden before sin had even entered the world.  Why then would such a gift be discarded by the Christian?</a:t>
            </a:r>
          </a:p>
          <a:p>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6</a:t>
            </a:fld>
            <a:endParaRPr lang="en-US"/>
          </a:p>
        </p:txBody>
      </p:sp>
    </p:spTree>
    <p:extLst>
      <p:ext uri="{BB962C8B-B14F-4D97-AF65-F5344CB8AC3E}">
        <p14:creationId xmlns:p14="http://schemas.microsoft.com/office/powerpoint/2010/main" val="1199448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7</a:t>
            </a:fld>
            <a:endParaRPr lang="en-US"/>
          </a:p>
        </p:txBody>
      </p:sp>
    </p:spTree>
    <p:extLst>
      <p:ext uri="{BB962C8B-B14F-4D97-AF65-F5344CB8AC3E}">
        <p14:creationId xmlns:p14="http://schemas.microsoft.com/office/powerpoint/2010/main" val="2310130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endParaRPr lang="en-US" b="0" i="0" dirty="0" smtClean="0">
              <a:solidFill>
                <a:srgbClr val="404040"/>
              </a:solidFill>
              <a:effectLst/>
              <a:latin typeface="Helvetica Neue"/>
            </a:endParaRPr>
          </a:p>
          <a:p>
            <a:pPr algn="l" fontAlgn="base"/>
            <a:endParaRPr lang="en-US" b="0" i="0" dirty="0" smtClean="0">
              <a:solidFill>
                <a:srgbClr val="404040"/>
              </a:solidFill>
              <a:effectLst/>
              <a:latin typeface="Helvetica Neue"/>
            </a:endParaRPr>
          </a:p>
          <a:p>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8</a:t>
            </a:fld>
            <a:endParaRPr lang="en-US"/>
          </a:p>
        </p:txBody>
      </p:sp>
    </p:spTree>
    <p:extLst>
      <p:ext uri="{BB962C8B-B14F-4D97-AF65-F5344CB8AC3E}">
        <p14:creationId xmlns:p14="http://schemas.microsoft.com/office/powerpoint/2010/main" val="101501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3D3BBF-042B-4EA0-A9FA-6B82D4180F28}" type="slidenum">
              <a:rPr lang="en-US" smtClean="0"/>
              <a:pPr>
                <a:defRPr/>
              </a:pPr>
              <a:t>10</a:t>
            </a:fld>
            <a:endParaRPr lang="en-US"/>
          </a:p>
        </p:txBody>
      </p:sp>
    </p:spTree>
    <p:extLst>
      <p:ext uri="{BB962C8B-B14F-4D97-AF65-F5344CB8AC3E}">
        <p14:creationId xmlns:p14="http://schemas.microsoft.com/office/powerpoint/2010/main" val="3593769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p>
        </p:txBody>
      </p:sp>
      <p:sp>
        <p:nvSpPr>
          <p:cNvPr id="8" name="Slide Number Placeholder 15"/>
          <p:cNvSpPr>
            <a:spLocks noGrp="1"/>
          </p:cNvSpPr>
          <p:nvPr>
            <p:ph type="sldNum" sz="quarter" idx="11"/>
          </p:nvPr>
        </p:nvSpPr>
        <p:spPr/>
        <p:txBody>
          <a:bodyPr/>
          <a:lstStyle>
            <a:lvl1pPr>
              <a:defRPr/>
            </a:lvl1pPr>
          </a:lstStyle>
          <a:p>
            <a:pPr>
              <a:defRPr/>
            </a:pPr>
            <a:fld id="{E3F79F71-99E0-43D7-8485-E6B30E8E261B}"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126332E7-951B-4903-B5DD-A4434359576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6D758F36-AD03-463E-B8C3-25E4577174D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2A4509F1-85CA-467D-B02B-11543806C5B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86AA72-9DAE-4C2D-AC5F-2147E99A669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5A1EFF74-24DB-49F4-AF7C-07F323DDFCC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D3E6B9B-0329-49CB-A658-96B4DA2E2E58}"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C6F0BE22-AF47-409E-99A1-DBF7BB948C1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DE29E456-FF9B-4873-8C29-B31290FA3D5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A601D395-856E-4A40-97AC-F9BD6DABFA8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03CFBCF4-0836-4515-9A22-762ABA6A176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latin typeface="Arial" pitchFamily="34" charset="0"/>
              </a:defRPr>
            </a:lvl1pPr>
          </a:lstStyle>
          <a:p>
            <a:pPr>
              <a:defRPr/>
            </a:pP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latin typeface="Arial" pitchFamily="34" charset="0"/>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latin typeface="Arial" pitchFamily="34" charset="0"/>
              </a:defRPr>
            </a:lvl1pPr>
          </a:lstStyle>
          <a:p>
            <a:pPr>
              <a:defRPr/>
            </a:pPr>
            <a:fld id="{BB2777AE-D464-4030-9E6E-3D2367912B32}"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dirty="0"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921" r:id="rId1"/>
    <p:sldLayoutId id="2147483913" r:id="rId2"/>
    <p:sldLayoutId id="2147483922" r:id="rId3"/>
    <p:sldLayoutId id="2147483914" r:id="rId4"/>
    <p:sldLayoutId id="2147483923" r:id="rId5"/>
    <p:sldLayoutId id="2147483915" r:id="rId6"/>
    <p:sldLayoutId id="2147483916" r:id="rId7"/>
    <p:sldLayoutId id="2147483917" r:id="rId8"/>
    <p:sldLayoutId id="2147483918" r:id="rId9"/>
    <p:sldLayoutId id="2147483919" r:id="rId10"/>
    <p:sldLayoutId id="2147483920"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chemeClr val="tx1"/>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Arial" charset="0"/>
        </a:defRPr>
      </a:lvl2pPr>
      <a:lvl3pPr algn="l" rtl="0" eaLnBrk="0" fontAlgn="base" hangingPunct="0">
        <a:spcBef>
          <a:spcPct val="0"/>
        </a:spcBef>
        <a:spcAft>
          <a:spcPct val="0"/>
        </a:spcAft>
        <a:defRPr sz="4200">
          <a:solidFill>
            <a:srgbClr val="F9F9F9"/>
          </a:solidFill>
          <a:latin typeface="Arial" charset="0"/>
        </a:defRPr>
      </a:lvl3pPr>
      <a:lvl4pPr algn="l" rtl="0" eaLnBrk="0" fontAlgn="base" hangingPunct="0">
        <a:spcBef>
          <a:spcPct val="0"/>
        </a:spcBef>
        <a:spcAft>
          <a:spcPct val="0"/>
        </a:spcAft>
        <a:defRPr sz="4200">
          <a:solidFill>
            <a:srgbClr val="F9F9F9"/>
          </a:solidFill>
          <a:latin typeface="Arial" charset="0"/>
        </a:defRPr>
      </a:lvl4pPr>
      <a:lvl5pPr algn="l" rtl="0" eaLnBrk="0" fontAlgn="base" hangingPunct="0">
        <a:spcBef>
          <a:spcPct val="0"/>
        </a:spcBef>
        <a:spcAft>
          <a:spcPct val="0"/>
        </a:spcAft>
        <a:defRPr sz="4200">
          <a:solidFill>
            <a:srgbClr val="F9F9F9"/>
          </a:solidFill>
          <a:latin typeface="Arial"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721429" y="5715000"/>
            <a:ext cx="4267200" cy="1143000"/>
          </a:xfrm>
        </p:spPr>
        <p:txBody>
          <a:bodyPr/>
          <a:lstStyle/>
          <a:p>
            <a:pPr>
              <a:defRPr/>
            </a:pPr>
            <a:r>
              <a:rPr lang="en-US" dirty="0" smtClean="0"/>
              <a:t>Sean Pitman</a:t>
            </a:r>
          </a:p>
          <a:p>
            <a:pPr>
              <a:defRPr/>
            </a:pPr>
            <a:r>
              <a:rPr lang="en-US" dirty="0" smtClean="0"/>
              <a:t>May 6th, 2017</a:t>
            </a:r>
          </a:p>
        </p:txBody>
      </p:sp>
      <p:sp>
        <p:nvSpPr>
          <p:cNvPr id="3" name="Title 2"/>
          <p:cNvSpPr>
            <a:spLocks noGrp="1"/>
          </p:cNvSpPr>
          <p:nvPr>
            <p:ph type="ctrTitle"/>
          </p:nvPr>
        </p:nvSpPr>
        <p:spPr>
          <a:xfrm>
            <a:off x="930729" y="5049078"/>
            <a:ext cx="7848600" cy="742122"/>
          </a:xfrm>
        </p:spPr>
        <p:txBody>
          <a:bodyPr/>
          <a:lstStyle/>
          <a:p>
            <a:pPr>
              <a:defRPr/>
            </a:pPr>
            <a:r>
              <a:rPr lang="en-US" dirty="0" smtClean="0">
                <a:solidFill>
                  <a:schemeClr val="tx1"/>
                </a:solidFill>
              </a:rPr>
              <a:t>Christians and the Sabbath</a:t>
            </a:r>
            <a:endParaRPr i="1" dirty="0">
              <a:solidFill>
                <a:schemeClr val="tx1"/>
              </a:solidFill>
            </a:endParaRPr>
          </a:p>
        </p:txBody>
      </p:sp>
      <p:pic>
        <p:nvPicPr>
          <p:cNvPr id="5" name="Picture 4"/>
          <p:cNvPicPr>
            <a:picLocks noChangeAspect="1"/>
          </p:cNvPicPr>
          <p:nvPr/>
        </p:nvPicPr>
        <p:blipFill>
          <a:blip r:embed="rId3"/>
          <a:stretch>
            <a:fillRect/>
          </a:stretch>
        </p:blipFill>
        <p:spPr>
          <a:xfrm>
            <a:off x="457200" y="380999"/>
            <a:ext cx="8322129" cy="446692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458200" cy="5334000"/>
          </a:xfrm>
        </p:spPr>
        <p:txBody>
          <a:bodyPr/>
          <a:lstStyle/>
          <a:p>
            <a:r>
              <a:rPr lang="en-US" dirty="0" smtClean="0"/>
              <a:t>1</a:t>
            </a:r>
            <a:r>
              <a:rPr lang="en-US" baseline="30000" dirty="0" smtClean="0"/>
              <a:t>st</a:t>
            </a:r>
            <a:r>
              <a:rPr lang="en-US" dirty="0" smtClean="0"/>
              <a:t> Century: Sabbath with gradual Sunday observance</a:t>
            </a:r>
          </a:p>
          <a:p>
            <a:r>
              <a:rPr lang="en-US" dirty="0" smtClean="0"/>
              <a:t>2</a:t>
            </a:r>
            <a:r>
              <a:rPr lang="en-US" baseline="30000" dirty="0" smtClean="0"/>
              <a:t>nd</a:t>
            </a:r>
            <a:r>
              <a:rPr lang="en-US" dirty="0" smtClean="0"/>
              <a:t> Century: Hadrian outlaws Judaism and Sabbath</a:t>
            </a:r>
          </a:p>
          <a:p>
            <a:r>
              <a:rPr lang="en-US" dirty="0" smtClean="0"/>
              <a:t>2</a:t>
            </a:r>
            <a:r>
              <a:rPr lang="en-US" baseline="30000" dirty="0" smtClean="0"/>
              <a:t>nd</a:t>
            </a:r>
            <a:r>
              <a:rPr lang="en-US" dirty="0" smtClean="0"/>
              <a:t> – 3</a:t>
            </a:r>
            <a:r>
              <a:rPr lang="en-US" baseline="30000" dirty="0" smtClean="0"/>
              <a:t>rd</a:t>
            </a:r>
            <a:r>
              <a:rPr lang="en-US" dirty="0" smtClean="0"/>
              <a:t> Centuries:</a:t>
            </a:r>
            <a:r>
              <a:rPr lang="en-US" dirty="0"/>
              <a:t> </a:t>
            </a:r>
            <a:r>
              <a:rPr lang="en-US" dirty="0" smtClean="0"/>
              <a:t>Christian leaders start to spiritualize the Sabbath; favor Sunday observance </a:t>
            </a:r>
          </a:p>
          <a:p>
            <a:r>
              <a:rPr lang="en-US" dirty="0" smtClean="0"/>
              <a:t>4</a:t>
            </a:r>
            <a:r>
              <a:rPr lang="en-US" baseline="30000" dirty="0" smtClean="0"/>
              <a:t>th</a:t>
            </a:r>
            <a:r>
              <a:rPr lang="en-US" dirty="0" smtClean="0"/>
              <a:t> Century: Constantine makes Christianity state </a:t>
            </a:r>
            <a:r>
              <a:rPr lang="en-US" dirty="0"/>
              <a:t>r</a:t>
            </a:r>
            <a:r>
              <a:rPr lang="en-US" dirty="0" smtClean="0"/>
              <a:t>eligion; issues 1</a:t>
            </a:r>
            <a:r>
              <a:rPr lang="en-US" baseline="30000" dirty="0" smtClean="0"/>
              <a:t>st</a:t>
            </a:r>
            <a:r>
              <a:rPr lang="en-US" dirty="0" smtClean="0"/>
              <a:t> of many state Sunday Laws</a:t>
            </a:r>
          </a:p>
          <a:p>
            <a:r>
              <a:rPr lang="en-US" dirty="0" smtClean="0"/>
              <a:t>5</a:t>
            </a:r>
            <a:r>
              <a:rPr lang="en-US" baseline="30000" dirty="0" smtClean="0"/>
              <a:t>th</a:t>
            </a:r>
            <a:r>
              <a:rPr lang="en-US" dirty="0" smtClean="0"/>
              <a:t> Century: Sabbath makes a comeback worldwide</a:t>
            </a:r>
            <a:endParaRPr lang="en-US" dirty="0"/>
          </a:p>
          <a:p>
            <a:r>
              <a:rPr lang="en-US" dirty="0" smtClean="0"/>
              <a:t>6</a:t>
            </a:r>
            <a:r>
              <a:rPr lang="en-US" baseline="30000" dirty="0" smtClean="0"/>
              <a:t>th</a:t>
            </a:r>
            <a:r>
              <a:rPr lang="en-US" dirty="0" smtClean="0"/>
              <a:t>-11</a:t>
            </a:r>
            <a:r>
              <a:rPr lang="en-US" baseline="30000" dirty="0" smtClean="0"/>
              <a:t>th</a:t>
            </a:r>
            <a:r>
              <a:rPr lang="en-US" dirty="0" smtClean="0"/>
              <a:t> Centuries: Conflicts between East and West</a:t>
            </a:r>
          </a:p>
          <a:p>
            <a:r>
              <a:rPr lang="en-US" dirty="0" smtClean="0"/>
              <a:t>11</a:t>
            </a:r>
            <a:r>
              <a:rPr lang="en-US" baseline="30000" dirty="0" smtClean="0"/>
              <a:t>th</a:t>
            </a:r>
            <a:r>
              <a:rPr lang="en-US" dirty="0" smtClean="0"/>
              <a:t> Century: Great Schism between East and West</a:t>
            </a:r>
          </a:p>
          <a:p>
            <a:r>
              <a:rPr lang="en-US" dirty="0" smtClean="0"/>
              <a:t>11</a:t>
            </a:r>
            <a:r>
              <a:rPr lang="en-US" baseline="30000" dirty="0" smtClean="0"/>
              <a:t>th</a:t>
            </a:r>
            <a:r>
              <a:rPr lang="en-US" dirty="0" smtClean="0"/>
              <a:t>-16</a:t>
            </a:r>
            <a:r>
              <a:rPr lang="en-US" baseline="30000" dirty="0" smtClean="0"/>
              <a:t>th</a:t>
            </a:r>
            <a:r>
              <a:rPr lang="en-US" dirty="0" smtClean="0"/>
              <a:t> Centuries: Sabbath kept in Ireland, Scotland, Wales, India, China, Persia, Kurdistan, Ethiopia…</a:t>
            </a:r>
          </a:p>
          <a:p>
            <a:r>
              <a:rPr lang="en-US" dirty="0" smtClean="0"/>
              <a:t>100+ modern languages: 7</a:t>
            </a:r>
            <a:r>
              <a:rPr lang="en-US" baseline="30000" dirty="0" smtClean="0"/>
              <a:t>th</a:t>
            </a:r>
            <a:r>
              <a:rPr lang="en-US" dirty="0" smtClean="0"/>
              <a:t>-day called “Sabbath” </a:t>
            </a:r>
          </a:p>
        </p:txBody>
      </p:sp>
      <p:sp>
        <p:nvSpPr>
          <p:cNvPr id="3" name="Title 2"/>
          <p:cNvSpPr>
            <a:spLocks noGrp="1"/>
          </p:cNvSpPr>
          <p:nvPr>
            <p:ph type="title"/>
          </p:nvPr>
        </p:nvSpPr>
        <p:spPr>
          <a:xfrm>
            <a:off x="457200" y="228600"/>
            <a:ext cx="8229600" cy="914400"/>
          </a:xfrm>
        </p:spPr>
        <p:txBody>
          <a:bodyPr/>
          <a:lstStyle/>
          <a:p>
            <a:r>
              <a:rPr lang="en-US" dirty="0" smtClean="0"/>
              <a:t>Historical Snapshot:</a:t>
            </a:r>
            <a:endParaRPr lang="en-US" dirty="0"/>
          </a:p>
        </p:txBody>
      </p:sp>
    </p:spTree>
    <p:extLst>
      <p:ext uri="{BB962C8B-B14F-4D97-AF65-F5344CB8AC3E}">
        <p14:creationId xmlns:p14="http://schemas.microsoft.com/office/powerpoint/2010/main" val="2300635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05400" y="228600"/>
            <a:ext cx="3719068" cy="4258475"/>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04800" y="261257"/>
            <a:ext cx="4800600" cy="6186309"/>
          </a:xfrm>
          <a:prstGeom prst="rect">
            <a:avLst/>
          </a:prstGeom>
        </p:spPr>
        <p:txBody>
          <a:bodyPr wrap="square">
            <a:spAutoFit/>
          </a:bodyPr>
          <a:lstStyle/>
          <a:p>
            <a:r>
              <a:rPr lang="en-US" sz="3600" dirty="0"/>
              <a:t>The seventh day is the completion of creation, “for it is the festival, not of a single city or country, but of the universe, and it alone strictly deserves to be called ‘public’ as belonging to all people and the birthday of the world.”</a:t>
            </a:r>
          </a:p>
        </p:txBody>
      </p:sp>
      <p:sp>
        <p:nvSpPr>
          <p:cNvPr id="4" name="Rectangle 3"/>
          <p:cNvSpPr/>
          <p:nvPr/>
        </p:nvSpPr>
        <p:spPr>
          <a:xfrm>
            <a:off x="5348405" y="4724400"/>
            <a:ext cx="3276600" cy="954107"/>
          </a:xfrm>
          <a:prstGeom prst="rect">
            <a:avLst/>
          </a:prstGeom>
        </p:spPr>
        <p:txBody>
          <a:bodyPr wrap="square">
            <a:spAutoFit/>
          </a:bodyPr>
          <a:lstStyle/>
          <a:p>
            <a:pPr algn="ctr"/>
            <a:r>
              <a:rPr lang="en-US" dirty="0"/>
              <a:t>Philo of Alexandria (20 BC – 50 AD):</a:t>
            </a:r>
          </a:p>
        </p:txBody>
      </p:sp>
    </p:spTree>
    <p:extLst>
      <p:ext uri="{BB962C8B-B14F-4D97-AF65-F5344CB8AC3E}">
        <p14:creationId xmlns:p14="http://schemas.microsoft.com/office/powerpoint/2010/main" val="18028587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1832" y="5900057"/>
            <a:ext cx="3624134" cy="523220"/>
          </a:xfrm>
          <a:prstGeom prst="rect">
            <a:avLst/>
          </a:prstGeom>
          <a:noFill/>
        </p:spPr>
        <p:txBody>
          <a:bodyPr wrap="none" rtlCol="0">
            <a:spAutoFit/>
          </a:bodyPr>
          <a:lstStyle/>
          <a:p>
            <a:r>
              <a:rPr lang="en-US" dirty="0" smtClean="0"/>
              <a:t>Polycarp (69-155 AD)</a:t>
            </a:r>
            <a:endParaRPr lang="en-US" dirty="0"/>
          </a:p>
        </p:txBody>
      </p:sp>
      <p:pic>
        <p:nvPicPr>
          <p:cNvPr id="2" name="Picture 1"/>
          <p:cNvPicPr>
            <a:picLocks noChangeAspect="1"/>
          </p:cNvPicPr>
          <p:nvPr/>
        </p:nvPicPr>
        <p:blipFill>
          <a:blip r:embed="rId3"/>
          <a:stretch>
            <a:fillRect/>
          </a:stretch>
        </p:blipFill>
        <p:spPr>
          <a:xfrm>
            <a:off x="2514600" y="228599"/>
            <a:ext cx="4038599" cy="537606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0" y="21771"/>
            <a:ext cx="9177035" cy="6858000"/>
          </a:xfrm>
          <a:prstGeom prst="rect">
            <a:avLst/>
          </a:prstGeom>
        </p:spPr>
      </p:pic>
      <p:sp>
        <p:nvSpPr>
          <p:cNvPr id="5" name="Rectangle 4"/>
          <p:cNvSpPr/>
          <p:nvPr/>
        </p:nvSpPr>
        <p:spPr>
          <a:xfrm>
            <a:off x="2874017" y="5895210"/>
            <a:ext cx="3429000" cy="646331"/>
          </a:xfrm>
          <a:prstGeom prst="rect">
            <a:avLst/>
          </a:prstGeom>
          <a:solidFill>
            <a:srgbClr val="E3CA86"/>
          </a:solidFill>
          <a:effectLst>
            <a:outerShdw blurRad="584200" dist="50800" dir="1740000" sx="126000" sy="126000" algn="ctr" rotWithShape="0">
              <a:srgbClr val="000000">
                <a:alpha val="83000"/>
              </a:srgbClr>
            </a:outerShdw>
          </a:effectLst>
        </p:spPr>
        <p:txBody>
          <a:bodyPr wrap="square">
            <a:spAutoFit/>
          </a:bodyPr>
          <a:lstStyle/>
          <a:p>
            <a:r>
              <a:rPr lang="en-US" sz="3600" dirty="0"/>
              <a:t>Disciple of John</a:t>
            </a:r>
          </a:p>
        </p:txBody>
      </p:sp>
      <p:sp>
        <p:nvSpPr>
          <p:cNvPr id="6" name="Rectangle 5"/>
          <p:cNvSpPr/>
          <p:nvPr/>
        </p:nvSpPr>
        <p:spPr>
          <a:xfrm>
            <a:off x="549917" y="5341212"/>
            <a:ext cx="8077200" cy="1200329"/>
          </a:xfrm>
          <a:prstGeom prst="rect">
            <a:avLst/>
          </a:prstGeom>
          <a:solidFill>
            <a:srgbClr val="E3CA86"/>
          </a:solidFill>
          <a:effectLst>
            <a:outerShdw blurRad="482600" dist="241300" dir="8520000" sx="115000" sy="115000" algn="ctr" rotWithShape="0">
              <a:srgbClr val="000000">
                <a:alpha val="80000"/>
              </a:srgbClr>
            </a:outerShdw>
          </a:effectLst>
        </p:spPr>
        <p:txBody>
          <a:bodyPr wrap="square">
            <a:spAutoFit/>
          </a:bodyPr>
          <a:lstStyle/>
          <a:p>
            <a:r>
              <a:rPr lang="en-US" sz="3600" dirty="0"/>
              <a:t>Was a Nazarene – and Nazarenes observed the Sabbath</a:t>
            </a:r>
          </a:p>
        </p:txBody>
      </p:sp>
      <p:sp>
        <p:nvSpPr>
          <p:cNvPr id="7" name="Rectangle 6"/>
          <p:cNvSpPr/>
          <p:nvPr/>
        </p:nvSpPr>
        <p:spPr>
          <a:xfrm>
            <a:off x="549917" y="5110380"/>
            <a:ext cx="8077200" cy="1569660"/>
          </a:xfrm>
          <a:prstGeom prst="rect">
            <a:avLst/>
          </a:prstGeom>
          <a:solidFill>
            <a:srgbClr val="E3CA86"/>
          </a:solidFill>
          <a:effectLst>
            <a:outerShdw blurRad="508000" dist="317500" dir="6900000" sx="112000" sy="112000" algn="ctr" rotWithShape="0">
              <a:srgbClr val="000000">
                <a:alpha val="72000"/>
              </a:srgbClr>
            </a:outerShdw>
          </a:effectLst>
        </p:spPr>
        <p:txBody>
          <a:bodyPr wrap="square">
            <a:spAutoFit/>
          </a:bodyPr>
          <a:lstStyle/>
          <a:p>
            <a:r>
              <a:rPr lang="en-US" sz="3200" dirty="0"/>
              <a:t>Arrested on the “Day of Preparation” and m</a:t>
            </a:r>
            <a:r>
              <a:rPr lang="en-US" sz="3200" dirty="0" smtClean="0"/>
              <a:t>artyred on </a:t>
            </a:r>
            <a:r>
              <a:rPr lang="en-US" sz="3200" dirty="0"/>
              <a:t>the “Great Sabbath” – the Sabbath before the Passover</a:t>
            </a:r>
          </a:p>
        </p:txBody>
      </p:sp>
    </p:spTree>
    <p:extLst>
      <p:ext uri="{BB962C8B-B14F-4D97-AF65-F5344CB8AC3E}">
        <p14:creationId xmlns:p14="http://schemas.microsoft.com/office/powerpoint/2010/main" val="317475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67208" cy="6858000"/>
          </a:xfrm>
          <a:prstGeom prst="rect">
            <a:avLst/>
          </a:prstGeom>
        </p:spPr>
      </p:pic>
      <p:sp>
        <p:nvSpPr>
          <p:cNvPr id="3" name="Rectangle 2"/>
          <p:cNvSpPr/>
          <p:nvPr/>
        </p:nvSpPr>
        <p:spPr>
          <a:xfrm>
            <a:off x="609600" y="5830669"/>
            <a:ext cx="8077200" cy="646331"/>
          </a:xfrm>
          <a:prstGeom prst="rect">
            <a:avLst/>
          </a:prstGeom>
          <a:solidFill>
            <a:srgbClr val="E3CA86"/>
          </a:solidFill>
          <a:effectLst>
            <a:outerShdw blurRad="304800" dist="127000" dir="600000" sx="132000" sy="132000" algn="ctr" rotWithShape="0">
              <a:srgbClr val="000000">
                <a:alpha val="79000"/>
              </a:srgbClr>
            </a:outerShdw>
          </a:effectLst>
        </p:spPr>
        <p:txBody>
          <a:bodyPr wrap="square">
            <a:spAutoFit/>
          </a:bodyPr>
          <a:lstStyle/>
          <a:p>
            <a:r>
              <a:rPr lang="en-US" sz="3600" dirty="0"/>
              <a:t>Polycrates of Ephesus (125-196 AD):</a:t>
            </a:r>
          </a:p>
        </p:txBody>
      </p:sp>
      <p:sp>
        <p:nvSpPr>
          <p:cNvPr id="4" name="Rectangle 3"/>
          <p:cNvSpPr/>
          <p:nvPr/>
        </p:nvSpPr>
        <p:spPr>
          <a:xfrm>
            <a:off x="583474" y="5679256"/>
            <a:ext cx="8077200" cy="769441"/>
          </a:xfrm>
          <a:prstGeom prst="rect">
            <a:avLst/>
          </a:prstGeom>
          <a:solidFill>
            <a:srgbClr val="E3CA86"/>
          </a:solidFill>
          <a:effectLst>
            <a:outerShdw blurRad="711200" dist="317500" dir="720000" sx="129000" sy="129000" algn="ctr" rotWithShape="0">
              <a:srgbClr val="000000">
                <a:alpha val="67000"/>
              </a:srgbClr>
            </a:outerShdw>
          </a:effectLst>
        </p:spPr>
        <p:txBody>
          <a:bodyPr wrap="square">
            <a:spAutoFit/>
          </a:bodyPr>
          <a:lstStyle/>
          <a:p>
            <a:pPr algn="ctr"/>
            <a:r>
              <a:rPr lang="en-US" sz="4400" dirty="0" smtClean="0"/>
              <a:t>A Disciple </a:t>
            </a:r>
            <a:r>
              <a:rPr lang="en-US" sz="4400" dirty="0"/>
              <a:t>of </a:t>
            </a:r>
            <a:r>
              <a:rPr lang="en-US" sz="4400" dirty="0" smtClean="0"/>
              <a:t>Polycarp</a:t>
            </a:r>
            <a:endParaRPr lang="en-US" sz="4400" dirty="0"/>
          </a:p>
        </p:txBody>
      </p:sp>
      <p:sp>
        <p:nvSpPr>
          <p:cNvPr id="5" name="Rectangle 4"/>
          <p:cNvSpPr/>
          <p:nvPr/>
        </p:nvSpPr>
        <p:spPr>
          <a:xfrm>
            <a:off x="583474" y="1976634"/>
            <a:ext cx="8077200" cy="4524315"/>
          </a:xfrm>
          <a:prstGeom prst="rect">
            <a:avLst/>
          </a:prstGeom>
          <a:solidFill>
            <a:srgbClr val="E3CA86"/>
          </a:solidFill>
          <a:effectLst>
            <a:outerShdw blurRad="596900" dist="546100" dir="5220000" sx="115000" sy="115000" algn="ctr" rotWithShape="0">
              <a:srgbClr val="000000">
                <a:alpha val="80000"/>
              </a:srgbClr>
            </a:outerShdw>
          </a:effectLst>
        </p:spPr>
        <p:txBody>
          <a:bodyPr wrap="square">
            <a:spAutoFit/>
          </a:bodyPr>
          <a:lstStyle/>
          <a:p>
            <a:r>
              <a:rPr lang="en-US" sz="3600" dirty="0"/>
              <a:t>Polycrates taught the true Gospel of the literal establishment of the Kingdom of God on earth, the unconscious state of the dead awaiting the resurrection, and the importance of keeping God’s </a:t>
            </a:r>
            <a:r>
              <a:rPr lang="en-US" sz="3600" dirty="0" smtClean="0"/>
              <a:t>Law, </a:t>
            </a:r>
            <a:r>
              <a:rPr lang="en-US" sz="3600" dirty="0"/>
              <a:t>the Ten </a:t>
            </a:r>
            <a:r>
              <a:rPr lang="en-US" sz="3600" dirty="0" smtClean="0"/>
              <a:t>Commandments – and was eventually crucified like Jesus.</a:t>
            </a:r>
            <a:endParaRPr lang="en-US" sz="3600" dirty="0"/>
          </a:p>
        </p:txBody>
      </p:sp>
    </p:spTree>
    <p:extLst>
      <p:ext uri="{BB962C8B-B14F-4D97-AF65-F5344CB8AC3E}">
        <p14:creationId xmlns:p14="http://schemas.microsoft.com/office/powerpoint/2010/main" val="397206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24400" y="304800"/>
            <a:ext cx="4175760" cy="45720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228600" y="304800"/>
            <a:ext cx="4572000" cy="6001643"/>
          </a:xfrm>
          <a:prstGeom prst="rect">
            <a:avLst/>
          </a:prstGeom>
        </p:spPr>
        <p:txBody>
          <a:bodyPr>
            <a:spAutoFit/>
          </a:bodyPr>
          <a:lstStyle/>
          <a:p>
            <a:r>
              <a:rPr lang="en-US" sz="3200" dirty="0"/>
              <a:t>And on the sixth day God finished His works which He made, and rested on the seventh day from all His works which He made. And God blessed the seventh day, and sanctified it; because in it He rested from all His works which God began to create</a:t>
            </a:r>
            <a:r>
              <a:rPr lang="en-US" sz="3200" dirty="0" smtClean="0"/>
              <a:t>…</a:t>
            </a:r>
            <a:endParaRPr lang="en-US" sz="3200" dirty="0"/>
          </a:p>
        </p:txBody>
      </p:sp>
      <p:sp>
        <p:nvSpPr>
          <p:cNvPr id="4" name="Rectangle 3"/>
          <p:cNvSpPr/>
          <p:nvPr/>
        </p:nvSpPr>
        <p:spPr>
          <a:xfrm>
            <a:off x="4953000" y="5092797"/>
            <a:ext cx="4572000" cy="954107"/>
          </a:xfrm>
          <a:prstGeom prst="rect">
            <a:avLst/>
          </a:prstGeom>
        </p:spPr>
        <p:txBody>
          <a:bodyPr>
            <a:spAutoFit/>
          </a:bodyPr>
          <a:lstStyle/>
          <a:p>
            <a:r>
              <a:rPr lang="en-US" dirty="0"/>
              <a:t>Theophilus, Bishop of Antioch (120-190 AD):</a:t>
            </a:r>
          </a:p>
        </p:txBody>
      </p:sp>
      <p:sp>
        <p:nvSpPr>
          <p:cNvPr id="5" name="Rectangle 4"/>
          <p:cNvSpPr/>
          <p:nvPr/>
        </p:nvSpPr>
        <p:spPr>
          <a:xfrm>
            <a:off x="228600" y="304800"/>
            <a:ext cx="4572000" cy="6370975"/>
          </a:xfrm>
          <a:prstGeom prst="rect">
            <a:avLst/>
          </a:prstGeom>
          <a:solidFill>
            <a:srgbClr val="E3CA86"/>
          </a:solidFill>
        </p:spPr>
        <p:txBody>
          <a:bodyPr wrap="square">
            <a:spAutoFit/>
          </a:bodyPr>
          <a:lstStyle/>
          <a:p>
            <a:r>
              <a:rPr lang="en-US" sz="3400" dirty="0" err="1"/>
              <a:t>Theophilus</a:t>
            </a:r>
            <a:r>
              <a:rPr lang="en-US" sz="3400" dirty="0"/>
              <a:t> compares those who “keep the law and commandments of God” to the “fixed stars”, while the “wandering stars” are “a type of the men who have who wandered from God, abandoning his law and commandments.”</a:t>
            </a:r>
          </a:p>
        </p:txBody>
      </p:sp>
      <p:sp>
        <p:nvSpPr>
          <p:cNvPr id="6" name="Rectangle 5"/>
          <p:cNvSpPr/>
          <p:nvPr/>
        </p:nvSpPr>
        <p:spPr>
          <a:xfrm>
            <a:off x="228600" y="304800"/>
            <a:ext cx="4572000" cy="6247864"/>
          </a:xfrm>
          <a:prstGeom prst="rect">
            <a:avLst/>
          </a:prstGeom>
          <a:solidFill>
            <a:srgbClr val="E3CA86"/>
          </a:solidFill>
        </p:spPr>
        <p:txBody>
          <a:bodyPr>
            <a:spAutoFit/>
          </a:bodyPr>
          <a:lstStyle/>
          <a:p>
            <a:r>
              <a:rPr lang="en-US" sz="4000" dirty="0" smtClean="0"/>
              <a:t>He upheld </a:t>
            </a:r>
            <a:r>
              <a:rPr lang="en-US" sz="4000" dirty="0"/>
              <a:t>Decalogue, including the Sabbath. </a:t>
            </a:r>
            <a:r>
              <a:rPr lang="en-US" sz="4000" dirty="0" smtClean="0"/>
              <a:t>He didn’t write one </a:t>
            </a:r>
            <a:r>
              <a:rPr lang="en-US" sz="4000" dirty="0"/>
              <a:t>word concerning the observance of Sunday </a:t>
            </a:r>
            <a:r>
              <a:rPr lang="en-US" sz="4000" dirty="0" smtClean="0"/>
              <a:t>as </a:t>
            </a:r>
            <a:r>
              <a:rPr lang="en-US" sz="4000" dirty="0"/>
              <a:t>a holy </a:t>
            </a:r>
            <a:r>
              <a:rPr lang="en-US" sz="4000" dirty="0" smtClean="0"/>
              <a:t>day – though it was already popular.</a:t>
            </a:r>
          </a:p>
        </p:txBody>
      </p:sp>
    </p:spTree>
    <p:extLst>
      <p:ext uri="{BB962C8B-B14F-4D97-AF65-F5344CB8AC3E}">
        <p14:creationId xmlns:p14="http://schemas.microsoft.com/office/powerpoint/2010/main" val="39752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b="1" dirty="0">
                <a:solidFill>
                  <a:schemeClr val="bg1"/>
                </a:solidFill>
              </a:rPr>
              <a:t>Historians on Sabbath Observance by Early Christians:</a:t>
            </a:r>
          </a:p>
        </p:txBody>
      </p:sp>
    </p:spTree>
    <p:extLst>
      <p:ext uri="{BB962C8B-B14F-4D97-AF65-F5344CB8AC3E}">
        <p14:creationId xmlns:p14="http://schemas.microsoft.com/office/powerpoint/2010/main" val="31212592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15000" y="228600"/>
            <a:ext cx="3095771" cy="3851198"/>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457200" y="642878"/>
            <a:ext cx="5181600" cy="2862322"/>
          </a:xfrm>
          <a:prstGeom prst="rect">
            <a:avLst/>
          </a:prstGeom>
        </p:spPr>
        <p:txBody>
          <a:bodyPr wrap="square">
            <a:spAutoFit/>
          </a:bodyPr>
          <a:lstStyle/>
          <a:p>
            <a:r>
              <a:rPr lang="en-US" sz="3600" dirty="0"/>
              <a:t>“The primitive Christians did keep the Sabbath of the </a:t>
            </a:r>
            <a:r>
              <a:rPr lang="en-US" sz="3600" dirty="0" smtClean="0"/>
              <a:t>Jews… till </a:t>
            </a:r>
            <a:r>
              <a:rPr lang="en-US" sz="3600" dirty="0"/>
              <a:t>the time of the Laodicean council.”</a:t>
            </a:r>
          </a:p>
        </p:txBody>
      </p:sp>
      <p:sp>
        <p:nvSpPr>
          <p:cNvPr id="4" name="Rectangle 3"/>
          <p:cNvSpPr/>
          <p:nvPr/>
        </p:nvSpPr>
        <p:spPr>
          <a:xfrm>
            <a:off x="5943601" y="4267200"/>
            <a:ext cx="2667000" cy="954107"/>
          </a:xfrm>
          <a:prstGeom prst="rect">
            <a:avLst/>
          </a:prstGeom>
        </p:spPr>
        <p:txBody>
          <a:bodyPr wrap="square">
            <a:spAutoFit/>
          </a:bodyPr>
          <a:lstStyle/>
          <a:p>
            <a:pPr algn="ctr"/>
            <a:r>
              <a:rPr lang="en-US" dirty="0"/>
              <a:t>Jeremy Taylor (1613-1667):</a:t>
            </a:r>
          </a:p>
        </p:txBody>
      </p:sp>
    </p:spTree>
    <p:extLst>
      <p:ext uri="{BB962C8B-B14F-4D97-AF65-F5344CB8AC3E}">
        <p14:creationId xmlns:p14="http://schemas.microsoft.com/office/powerpoint/2010/main" val="28443166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5747657"/>
            <a:ext cx="5334000" cy="523220"/>
          </a:xfrm>
          <a:prstGeom prst="rect">
            <a:avLst/>
          </a:prstGeom>
        </p:spPr>
        <p:txBody>
          <a:bodyPr wrap="square">
            <a:spAutoFit/>
          </a:bodyPr>
          <a:lstStyle/>
          <a:p>
            <a:r>
              <a:rPr lang="en-US" dirty="0"/>
              <a:t>Moses B. Stuart (1780-1852):</a:t>
            </a:r>
          </a:p>
        </p:txBody>
      </p:sp>
      <p:pic>
        <p:nvPicPr>
          <p:cNvPr id="2" name="Picture 1"/>
          <p:cNvPicPr>
            <a:picLocks noChangeAspect="1"/>
          </p:cNvPicPr>
          <p:nvPr/>
        </p:nvPicPr>
        <p:blipFill>
          <a:blip r:embed="rId3"/>
          <a:stretch>
            <a:fillRect/>
          </a:stretch>
        </p:blipFill>
        <p:spPr>
          <a:xfrm>
            <a:off x="2286000" y="609600"/>
            <a:ext cx="4648200" cy="5105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81000" y="302359"/>
            <a:ext cx="8610600" cy="6555641"/>
          </a:xfrm>
          <a:prstGeom prst="rect">
            <a:avLst/>
          </a:prstGeom>
          <a:solidFill>
            <a:srgbClr val="E3CA86"/>
          </a:solidFill>
          <a:effectLst>
            <a:softEdge rad="177800"/>
          </a:effectLst>
        </p:spPr>
        <p:txBody>
          <a:bodyPr wrap="square">
            <a:spAutoFit/>
          </a:bodyPr>
          <a:lstStyle/>
          <a:p>
            <a:r>
              <a:rPr lang="en-US" sz="3000" dirty="0"/>
              <a:t>“The practice of it [the keeping of the Sabbath] was continued by Christians who were jealous for the honor of the Mosaic law, and finally became, as we have seen, predominant throughout Christendom. It was supposed at length that the fourth commandment did require the observance of the seventh-day Sabbath (not merely a seventh part of time). And reasoning as Christians of the present day are wont to do, </a:t>
            </a:r>
            <a:r>
              <a:rPr lang="en-US" sz="3000" dirty="0" smtClean="0"/>
              <a:t>that </a:t>
            </a:r>
            <a:r>
              <a:rPr lang="en-US" sz="3000" dirty="0"/>
              <a:t>all which belonged to the ten commandments was immutable and perpetual, the churches in general came gradually to regard the seventh day Sabbath as altogether sacred</a:t>
            </a:r>
            <a:r>
              <a:rPr lang="en-US" sz="3000" dirty="0" smtClean="0"/>
              <a:t>.”</a:t>
            </a:r>
          </a:p>
          <a:p>
            <a:endParaRPr lang="en-US" sz="3000" dirty="0"/>
          </a:p>
        </p:txBody>
      </p:sp>
    </p:spTree>
    <p:extLst>
      <p:ext uri="{BB962C8B-B14F-4D97-AF65-F5344CB8AC3E}">
        <p14:creationId xmlns:p14="http://schemas.microsoft.com/office/powerpoint/2010/main" val="127094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b="1" dirty="0">
                <a:solidFill>
                  <a:schemeClr val="bg1"/>
                </a:solidFill>
              </a:rPr>
              <a:t>Early Attempts to Remove the Sabbath from Christianity:</a:t>
            </a:r>
          </a:p>
        </p:txBody>
      </p:sp>
    </p:spTree>
    <p:extLst>
      <p:ext uri="{BB962C8B-B14F-4D97-AF65-F5344CB8AC3E}">
        <p14:creationId xmlns:p14="http://schemas.microsoft.com/office/powerpoint/2010/main" val="18031040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38400" y="152400"/>
            <a:ext cx="4419600" cy="6531429"/>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647700" y="4391547"/>
            <a:ext cx="8001000" cy="2308324"/>
          </a:xfrm>
          <a:prstGeom prst="rect">
            <a:avLst/>
          </a:prstGeom>
          <a:solidFill>
            <a:srgbClr val="E3CA86"/>
          </a:solidFill>
          <a:effectLst>
            <a:outerShdw blurRad="711200" dist="330200" dir="4140000" sx="112000" sy="112000" algn="ctr" rotWithShape="0">
              <a:srgbClr val="000000">
                <a:alpha val="79000"/>
              </a:srgbClr>
            </a:outerShdw>
          </a:effectLst>
        </p:spPr>
        <p:txBody>
          <a:bodyPr wrap="square">
            <a:spAutoFit/>
          </a:bodyPr>
          <a:lstStyle/>
          <a:p>
            <a:r>
              <a:rPr lang="en-US" sz="3600" dirty="0" smtClean="0"/>
              <a:t>Under Emperor </a:t>
            </a:r>
            <a:r>
              <a:rPr lang="en-US" sz="3600" dirty="0"/>
              <a:t>Hadrian, the practice of the Jewish religion and particularly </a:t>
            </a:r>
            <a:r>
              <a:rPr lang="en-US" sz="3600" dirty="0" err="1"/>
              <a:t>Sabbathkeeping</a:t>
            </a:r>
            <a:r>
              <a:rPr lang="en-US" sz="3600" dirty="0"/>
              <a:t> were outlawed (around 135 AD).</a:t>
            </a:r>
          </a:p>
        </p:txBody>
      </p:sp>
    </p:spTree>
    <p:extLst>
      <p:ext uri="{BB962C8B-B14F-4D97-AF65-F5344CB8AC3E}">
        <p14:creationId xmlns:p14="http://schemas.microsoft.com/office/powerpoint/2010/main" val="113170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One of the Ten Commandments (Exodus 20:8-11)</a:t>
            </a:r>
          </a:p>
          <a:p>
            <a:pPr lvl="1"/>
            <a:r>
              <a:rPr lang="en-US" dirty="0" smtClean="0"/>
              <a:t>Written by God’s own finger</a:t>
            </a:r>
          </a:p>
          <a:p>
            <a:pPr lvl="1"/>
            <a:r>
              <a:rPr lang="en-US" dirty="0" smtClean="0"/>
              <a:t>Written in stone</a:t>
            </a:r>
          </a:p>
          <a:p>
            <a:pPr lvl="1"/>
            <a:r>
              <a:rPr lang="en-US" dirty="0" smtClean="0"/>
              <a:t>Placed inside the Ark of the Covenant</a:t>
            </a:r>
            <a:endParaRPr lang="en-US" dirty="0"/>
          </a:p>
        </p:txBody>
      </p:sp>
      <p:sp>
        <p:nvSpPr>
          <p:cNvPr id="3" name="Title 2"/>
          <p:cNvSpPr>
            <a:spLocks noGrp="1"/>
          </p:cNvSpPr>
          <p:nvPr>
            <p:ph type="title"/>
          </p:nvPr>
        </p:nvSpPr>
        <p:spPr/>
        <p:txBody>
          <a:bodyPr/>
          <a:lstStyle/>
          <a:p>
            <a:r>
              <a:rPr lang="en-US" dirty="0" smtClean="0"/>
              <a:t>Why continue to keep the Sabbath?</a:t>
            </a:r>
            <a:endParaRPr lang="en-US" dirty="0"/>
          </a:p>
        </p:txBody>
      </p:sp>
      <p:pic>
        <p:nvPicPr>
          <p:cNvPr id="6" name="Picture 5"/>
          <p:cNvPicPr>
            <a:picLocks noChangeAspect="1"/>
          </p:cNvPicPr>
          <p:nvPr/>
        </p:nvPicPr>
        <p:blipFill>
          <a:blip r:embed="rId3"/>
          <a:stretch>
            <a:fillRect/>
          </a:stretch>
        </p:blipFill>
        <p:spPr>
          <a:xfrm rot="714976">
            <a:off x="293480" y="3174472"/>
            <a:ext cx="4321729" cy="308283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Picture 3"/>
          <p:cNvPicPr>
            <a:picLocks noChangeAspect="1"/>
          </p:cNvPicPr>
          <p:nvPr/>
        </p:nvPicPr>
        <p:blipFill>
          <a:blip r:embed="rId4"/>
          <a:stretch>
            <a:fillRect/>
          </a:stretch>
        </p:blipFill>
        <p:spPr>
          <a:xfrm>
            <a:off x="2131583" y="3096638"/>
            <a:ext cx="4080510" cy="3238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p:cNvPicPr>
            <a:picLocks noChangeAspect="1"/>
          </p:cNvPicPr>
          <p:nvPr/>
        </p:nvPicPr>
        <p:blipFill>
          <a:blip r:embed="rId5"/>
          <a:stretch>
            <a:fillRect/>
          </a:stretch>
        </p:blipFill>
        <p:spPr>
          <a:xfrm rot="21080112">
            <a:off x="3765900" y="3181217"/>
            <a:ext cx="4892387" cy="30693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89711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5105400"/>
          </a:xfrm>
        </p:spPr>
        <p:txBody>
          <a:bodyPr/>
          <a:lstStyle/>
          <a:p>
            <a:r>
              <a:rPr lang="en-US" sz="3000" dirty="0" smtClean="0"/>
              <a:t>During the 2</a:t>
            </a:r>
            <a:r>
              <a:rPr lang="en-US" sz="3000" baseline="30000" dirty="0" smtClean="0"/>
              <a:t>nd</a:t>
            </a:r>
            <a:r>
              <a:rPr lang="en-US" sz="3000" dirty="0" smtClean="0"/>
              <a:t> and 3</a:t>
            </a:r>
            <a:r>
              <a:rPr lang="en-US" sz="3000" baseline="30000" dirty="0" smtClean="0"/>
              <a:t>rd</a:t>
            </a:r>
            <a:r>
              <a:rPr lang="en-US" sz="3000" dirty="0" smtClean="0"/>
              <a:t> centuries </a:t>
            </a:r>
            <a:r>
              <a:rPr lang="en-US" sz="3000" dirty="0"/>
              <a:t>various prominent </a:t>
            </a:r>
            <a:r>
              <a:rPr lang="en-US" sz="3000" dirty="0" smtClean="0"/>
              <a:t>Christian leaders (primarily in Rome and Alexandria), promoted being </a:t>
            </a:r>
            <a:r>
              <a:rPr lang="en-US" sz="3000" dirty="0"/>
              <a:t>busy doing “divine work” on the Sabbath and allegorizing the meaning of the Sabbath to lessen its status as compared to Sunday or “The Lord’s Day</a:t>
            </a:r>
            <a:r>
              <a:rPr lang="en-US" sz="3000" dirty="0" smtClean="0"/>
              <a:t>”… </a:t>
            </a:r>
          </a:p>
          <a:p>
            <a:r>
              <a:rPr lang="en-US" sz="3000" dirty="0" smtClean="0"/>
              <a:t>Justin </a:t>
            </a:r>
            <a:r>
              <a:rPr lang="en-US" sz="3000" dirty="0"/>
              <a:t>Martyr (100-165 AD), Irenaeus (130-202 AD), </a:t>
            </a:r>
            <a:r>
              <a:rPr lang="en-US" sz="3000" dirty="0" err="1"/>
              <a:t>Pothinus</a:t>
            </a:r>
            <a:r>
              <a:rPr lang="en-US" sz="3000" dirty="0"/>
              <a:t> (87-177 AD), Tertullian (160-220 AD), Clement (150-215 AD), and Origen (185-254 AD).</a:t>
            </a:r>
          </a:p>
        </p:txBody>
      </p:sp>
      <p:sp>
        <p:nvSpPr>
          <p:cNvPr id="3" name="TextBox 2"/>
          <p:cNvSpPr txBox="1"/>
          <p:nvPr/>
        </p:nvSpPr>
        <p:spPr>
          <a:xfrm>
            <a:off x="381000" y="304800"/>
            <a:ext cx="5873724" cy="584775"/>
          </a:xfrm>
          <a:prstGeom prst="rect">
            <a:avLst/>
          </a:prstGeom>
          <a:noFill/>
        </p:spPr>
        <p:txBody>
          <a:bodyPr wrap="none" rtlCol="0">
            <a:spAutoFit/>
          </a:bodyPr>
          <a:lstStyle/>
          <a:p>
            <a:r>
              <a:rPr lang="en-US" sz="3200" b="1" dirty="0" smtClean="0"/>
              <a:t>The response of the Church?</a:t>
            </a:r>
            <a:endParaRPr lang="en-US" sz="3200" b="1" dirty="0"/>
          </a:p>
        </p:txBody>
      </p:sp>
      <p:sp>
        <p:nvSpPr>
          <p:cNvPr id="4" name="Rectangle 3"/>
          <p:cNvSpPr/>
          <p:nvPr/>
        </p:nvSpPr>
        <p:spPr>
          <a:xfrm>
            <a:off x="228600" y="381000"/>
            <a:ext cx="8686800" cy="6186309"/>
          </a:xfrm>
          <a:prstGeom prst="rect">
            <a:avLst/>
          </a:prstGeom>
          <a:solidFill>
            <a:srgbClr val="E3CA86"/>
          </a:solidFill>
        </p:spPr>
        <p:txBody>
          <a:bodyPr wrap="square">
            <a:spAutoFit/>
          </a:bodyPr>
          <a:lstStyle/>
          <a:p>
            <a:r>
              <a:rPr lang="en-US" sz="3600" dirty="0"/>
              <a:t>Common arguments</a:t>
            </a:r>
            <a:r>
              <a:rPr lang="en-US" sz="3600" dirty="0" smtClean="0"/>
              <a:t>:</a:t>
            </a:r>
          </a:p>
          <a:p>
            <a:endParaRPr lang="en-US" sz="3600" dirty="0"/>
          </a:p>
          <a:p>
            <a:pPr marL="457200" indent="-457200">
              <a:buFont typeface="Arial" panose="020B0604020202020204" pitchFamily="34" charset="0"/>
              <a:buChar char="•"/>
            </a:pPr>
            <a:r>
              <a:rPr lang="en-US" sz="3600" dirty="0"/>
              <a:t>Every day is the Lord’s – every day is a Sabbath rest in Christ</a:t>
            </a:r>
          </a:p>
          <a:p>
            <a:pPr marL="457200" indent="-457200">
              <a:buFont typeface="Arial" panose="020B0604020202020204" pitchFamily="34" charset="0"/>
              <a:buChar char="•"/>
            </a:pPr>
            <a:r>
              <a:rPr lang="en-US" sz="3600" dirty="0"/>
              <a:t>Jesus fulfilled the Law for us so that we find our 8th-day or eternal rest in Him</a:t>
            </a:r>
          </a:p>
          <a:p>
            <a:pPr marL="457200" indent="-457200">
              <a:buFont typeface="Arial" panose="020B0604020202020204" pitchFamily="34" charset="0"/>
              <a:buChar char="•"/>
            </a:pPr>
            <a:r>
              <a:rPr lang="en-US" sz="3600" dirty="0"/>
              <a:t>First time Sunday is referred to as “The Lord’s Day</a:t>
            </a:r>
            <a:r>
              <a:rPr lang="en-US" sz="3600" dirty="0" smtClean="0"/>
              <a:t>”</a:t>
            </a:r>
          </a:p>
          <a:p>
            <a:endParaRPr lang="en-US" sz="3600" dirty="0" smtClean="0"/>
          </a:p>
          <a:p>
            <a:pPr marL="457200" indent="-457200">
              <a:buFont typeface="Arial" panose="020B0604020202020204" pitchFamily="34" charset="0"/>
              <a:buChar char="•"/>
            </a:pPr>
            <a:endParaRPr lang="en-US" sz="3600" dirty="0"/>
          </a:p>
          <a:p>
            <a:endParaRPr lang="en-US" sz="3600" dirty="0"/>
          </a:p>
        </p:txBody>
      </p:sp>
    </p:spTree>
    <p:extLst>
      <p:ext uri="{BB962C8B-B14F-4D97-AF65-F5344CB8AC3E}">
        <p14:creationId xmlns:p14="http://schemas.microsoft.com/office/powerpoint/2010/main" val="350546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b="1" dirty="0" smtClean="0">
                <a:solidFill>
                  <a:schemeClr val="bg1"/>
                </a:solidFill>
              </a:rPr>
              <a:t>Sabbath vs. Sunday</a:t>
            </a:r>
            <a:endParaRPr lang="en-US" b="1" dirty="0">
              <a:solidFill>
                <a:schemeClr val="bg1"/>
              </a:solidFill>
            </a:endParaRPr>
          </a:p>
        </p:txBody>
      </p:sp>
    </p:spTree>
    <p:extLst>
      <p:ext uri="{BB962C8B-B14F-4D97-AF65-F5344CB8AC3E}">
        <p14:creationId xmlns:p14="http://schemas.microsoft.com/office/powerpoint/2010/main" val="29683050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0" y="152400"/>
            <a:ext cx="5029200" cy="65532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1143000" y="5867400"/>
            <a:ext cx="7315200" cy="584775"/>
          </a:xfrm>
          <a:prstGeom prst="rect">
            <a:avLst/>
          </a:prstGeom>
          <a:solidFill>
            <a:srgbClr val="E3CA86"/>
          </a:solidFill>
        </p:spPr>
        <p:txBody>
          <a:bodyPr wrap="square">
            <a:spAutoFit/>
          </a:bodyPr>
          <a:lstStyle/>
          <a:p>
            <a:r>
              <a:rPr lang="en-US" sz="3200" b="1" dirty="0"/>
              <a:t>Emperor Constantine (274-337 AD):</a:t>
            </a:r>
          </a:p>
        </p:txBody>
      </p:sp>
      <p:sp>
        <p:nvSpPr>
          <p:cNvPr id="5" name="Rectangle 4"/>
          <p:cNvSpPr/>
          <p:nvPr/>
        </p:nvSpPr>
        <p:spPr>
          <a:xfrm>
            <a:off x="457200" y="5367623"/>
            <a:ext cx="8305800" cy="1077218"/>
          </a:xfrm>
          <a:prstGeom prst="rect">
            <a:avLst/>
          </a:prstGeom>
          <a:solidFill>
            <a:srgbClr val="E3CA86"/>
          </a:solidFill>
        </p:spPr>
        <p:txBody>
          <a:bodyPr wrap="square">
            <a:spAutoFit/>
          </a:bodyPr>
          <a:lstStyle/>
          <a:p>
            <a:r>
              <a:rPr lang="en-US" sz="3200" dirty="0"/>
              <a:t>Sunday observance had, by this time, become popular; for Christians and Pagans</a:t>
            </a:r>
          </a:p>
        </p:txBody>
      </p:sp>
      <p:sp>
        <p:nvSpPr>
          <p:cNvPr id="7" name="Rectangle 6"/>
          <p:cNvSpPr/>
          <p:nvPr/>
        </p:nvSpPr>
        <p:spPr>
          <a:xfrm>
            <a:off x="441960" y="5040657"/>
            <a:ext cx="8305800" cy="1323439"/>
          </a:xfrm>
          <a:prstGeom prst="rect">
            <a:avLst/>
          </a:prstGeom>
          <a:solidFill>
            <a:srgbClr val="E3CA86"/>
          </a:solidFill>
        </p:spPr>
        <p:txBody>
          <a:bodyPr wrap="square">
            <a:spAutoFit/>
          </a:bodyPr>
          <a:lstStyle/>
          <a:p>
            <a:r>
              <a:rPr lang="en-US" sz="4000" dirty="0"/>
              <a:t>Constantine made Christianity the State Religion</a:t>
            </a:r>
          </a:p>
        </p:txBody>
      </p:sp>
      <p:sp>
        <p:nvSpPr>
          <p:cNvPr id="6" name="Rectangle 5"/>
          <p:cNvSpPr/>
          <p:nvPr/>
        </p:nvSpPr>
        <p:spPr>
          <a:xfrm>
            <a:off x="481149" y="5114198"/>
            <a:ext cx="8305800" cy="1200329"/>
          </a:xfrm>
          <a:prstGeom prst="rect">
            <a:avLst/>
          </a:prstGeom>
          <a:solidFill>
            <a:srgbClr val="E3CA86"/>
          </a:solidFill>
        </p:spPr>
        <p:txBody>
          <a:bodyPr wrap="square">
            <a:spAutoFit/>
          </a:bodyPr>
          <a:lstStyle/>
          <a:p>
            <a:r>
              <a:rPr lang="en-US" sz="3600" dirty="0"/>
              <a:t>Sabbath sacredness had been </a:t>
            </a:r>
            <a:r>
              <a:rPr lang="en-US" sz="3600" dirty="0" smtClean="0"/>
              <a:t>reduced</a:t>
            </a:r>
          </a:p>
          <a:p>
            <a:r>
              <a:rPr lang="en-US" sz="3600" dirty="0" smtClean="0"/>
              <a:t> </a:t>
            </a:r>
            <a:endParaRPr lang="en-US" sz="3600" dirty="0"/>
          </a:p>
        </p:txBody>
      </p:sp>
      <p:sp>
        <p:nvSpPr>
          <p:cNvPr id="8" name="Rectangle 7"/>
          <p:cNvSpPr/>
          <p:nvPr/>
        </p:nvSpPr>
        <p:spPr>
          <a:xfrm>
            <a:off x="498566" y="4825213"/>
            <a:ext cx="8305800" cy="1754326"/>
          </a:xfrm>
          <a:prstGeom prst="rect">
            <a:avLst/>
          </a:prstGeom>
          <a:solidFill>
            <a:srgbClr val="E3CA86"/>
          </a:solidFill>
        </p:spPr>
        <p:txBody>
          <a:bodyPr wrap="square">
            <a:spAutoFit/>
          </a:bodyPr>
          <a:lstStyle/>
          <a:p>
            <a:r>
              <a:rPr lang="en-US" sz="3600" dirty="0"/>
              <a:t>Sunday, “The Venerable day of the Sun” made State </a:t>
            </a:r>
            <a:r>
              <a:rPr lang="en-US" sz="3600" dirty="0" smtClean="0"/>
              <a:t>“Day </a:t>
            </a:r>
            <a:r>
              <a:rPr lang="en-US" sz="3600" dirty="0"/>
              <a:t>of </a:t>
            </a:r>
            <a:r>
              <a:rPr lang="en-US" sz="3600" dirty="0" smtClean="0"/>
              <a:t>Rest” </a:t>
            </a:r>
            <a:r>
              <a:rPr lang="en-US" sz="3600" dirty="0"/>
              <a:t>in 321 AD – except for farmers</a:t>
            </a:r>
          </a:p>
        </p:txBody>
      </p:sp>
      <p:sp>
        <p:nvSpPr>
          <p:cNvPr id="9" name="Rectangle 8"/>
          <p:cNvSpPr/>
          <p:nvPr/>
        </p:nvSpPr>
        <p:spPr>
          <a:xfrm>
            <a:off x="433251" y="4767943"/>
            <a:ext cx="8305800" cy="1754326"/>
          </a:xfrm>
          <a:prstGeom prst="rect">
            <a:avLst/>
          </a:prstGeom>
          <a:solidFill>
            <a:srgbClr val="E3CA86"/>
          </a:solidFill>
        </p:spPr>
        <p:txBody>
          <a:bodyPr wrap="square">
            <a:spAutoFit/>
          </a:bodyPr>
          <a:lstStyle/>
          <a:p>
            <a:r>
              <a:rPr lang="en-US" sz="3600" dirty="0"/>
              <a:t>The Sun God, </a:t>
            </a:r>
            <a:r>
              <a:rPr lang="en-US" sz="3600" i="1" dirty="0"/>
              <a:t>Sol </a:t>
            </a:r>
            <a:r>
              <a:rPr lang="en-US" sz="3600" i="1" dirty="0" err="1"/>
              <a:t>Invictus</a:t>
            </a:r>
            <a:r>
              <a:rPr lang="en-US" sz="3600" dirty="0"/>
              <a:t>, was already popular in the Roman Army and was worshiped on Sunday</a:t>
            </a:r>
          </a:p>
        </p:txBody>
      </p:sp>
      <p:pic>
        <p:nvPicPr>
          <p:cNvPr id="3" name="Picture 2"/>
          <p:cNvPicPr>
            <a:picLocks noChangeAspect="1"/>
          </p:cNvPicPr>
          <p:nvPr/>
        </p:nvPicPr>
        <p:blipFill>
          <a:blip r:embed="rId4"/>
          <a:stretch>
            <a:fillRect/>
          </a:stretch>
        </p:blipFill>
        <p:spPr>
          <a:xfrm>
            <a:off x="2286000" y="118557"/>
            <a:ext cx="5139390" cy="6553200"/>
          </a:xfrm>
          <a:prstGeom prst="rect">
            <a:avLst/>
          </a:prstGeom>
        </p:spPr>
      </p:pic>
      <p:sp>
        <p:nvSpPr>
          <p:cNvPr id="10" name="Rectangle 9"/>
          <p:cNvSpPr/>
          <p:nvPr/>
        </p:nvSpPr>
        <p:spPr>
          <a:xfrm>
            <a:off x="436518" y="3809435"/>
            <a:ext cx="8305800" cy="2862322"/>
          </a:xfrm>
          <a:prstGeom prst="rect">
            <a:avLst/>
          </a:prstGeom>
          <a:solidFill>
            <a:srgbClr val="E3CA86"/>
          </a:solidFill>
        </p:spPr>
        <p:txBody>
          <a:bodyPr wrap="square">
            <a:spAutoFit/>
          </a:bodyPr>
          <a:lstStyle/>
          <a:p>
            <a:r>
              <a:rPr lang="en-US" sz="3600" dirty="0"/>
              <a:t>Constantine enacted several Sunday laws during his reign (306-337 A.D.) followed by at least fifteen additional Sunday decrees within the next few centuries after his death </a:t>
            </a:r>
            <a:r>
              <a:rPr lang="en-US" sz="3600" dirty="0" smtClean="0"/>
              <a:t>…</a:t>
            </a:r>
            <a:endParaRPr lang="en-US" sz="3600" dirty="0"/>
          </a:p>
        </p:txBody>
      </p:sp>
      <p:sp>
        <p:nvSpPr>
          <p:cNvPr id="11" name="Rectangle 10"/>
          <p:cNvSpPr/>
          <p:nvPr/>
        </p:nvSpPr>
        <p:spPr>
          <a:xfrm>
            <a:off x="481149" y="3775592"/>
            <a:ext cx="8305800" cy="2862322"/>
          </a:xfrm>
          <a:prstGeom prst="rect">
            <a:avLst/>
          </a:prstGeom>
          <a:solidFill>
            <a:srgbClr val="E3CA86"/>
          </a:solidFill>
        </p:spPr>
        <p:txBody>
          <a:bodyPr wrap="square">
            <a:spAutoFit/>
          </a:bodyPr>
          <a:lstStyle/>
          <a:p>
            <a:r>
              <a:rPr lang="en-US" sz="3600" dirty="0"/>
              <a:t>These laws restricted what could be done on Sunday and forbade Sabbath keeping. Each law became more and more strict, each penalty more and more severe. </a:t>
            </a:r>
          </a:p>
        </p:txBody>
      </p:sp>
      <p:sp>
        <p:nvSpPr>
          <p:cNvPr id="12" name="Rectangle 11"/>
          <p:cNvSpPr/>
          <p:nvPr/>
        </p:nvSpPr>
        <p:spPr>
          <a:xfrm>
            <a:off x="533400" y="3797363"/>
            <a:ext cx="8305800" cy="2862322"/>
          </a:xfrm>
          <a:prstGeom prst="rect">
            <a:avLst/>
          </a:prstGeom>
          <a:solidFill>
            <a:srgbClr val="E3CA86"/>
          </a:solidFill>
        </p:spPr>
        <p:txBody>
          <a:bodyPr wrap="square">
            <a:spAutoFit/>
          </a:bodyPr>
          <a:lstStyle/>
          <a:p>
            <a:r>
              <a:rPr lang="en-US" sz="3600" dirty="0" smtClean="0"/>
              <a:t>This is strong </a:t>
            </a:r>
            <a:r>
              <a:rPr lang="en-US" sz="3600" dirty="0"/>
              <a:t>evidence of the continued desire by many Christians, throughout the Christian world, to continue to keep the 4th Commandment of the </a:t>
            </a:r>
            <a:r>
              <a:rPr lang="en-US" sz="3600" dirty="0" smtClean="0"/>
              <a:t>Decalogue of God. </a:t>
            </a:r>
            <a:endParaRPr lang="en-US" sz="3600" dirty="0"/>
          </a:p>
        </p:txBody>
      </p:sp>
      <p:sp>
        <p:nvSpPr>
          <p:cNvPr id="13" name="Rectangle 12"/>
          <p:cNvSpPr/>
          <p:nvPr/>
        </p:nvSpPr>
        <p:spPr>
          <a:xfrm>
            <a:off x="533400" y="3809435"/>
            <a:ext cx="8305800" cy="2862322"/>
          </a:xfrm>
          <a:prstGeom prst="rect">
            <a:avLst/>
          </a:prstGeom>
          <a:solidFill>
            <a:srgbClr val="E3CA86"/>
          </a:solidFill>
        </p:spPr>
        <p:txBody>
          <a:bodyPr wrap="square">
            <a:spAutoFit/>
          </a:bodyPr>
          <a:lstStyle/>
          <a:p>
            <a:r>
              <a:rPr lang="en-US" sz="3600" dirty="0" smtClean="0"/>
              <a:t>In </a:t>
            </a:r>
            <a:r>
              <a:rPr lang="en-US" sz="3600" dirty="0"/>
              <a:t>the centuries following Emperor Constantine, there was a significant revival in Sabbath observance within the majority of Christian Churches throughout Christendom.</a:t>
            </a:r>
          </a:p>
        </p:txBody>
      </p:sp>
    </p:spTree>
    <p:extLst>
      <p:ext uri="{BB962C8B-B14F-4D97-AF65-F5344CB8AC3E}">
        <p14:creationId xmlns:p14="http://schemas.microsoft.com/office/powerpoint/2010/main" val="65680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6" grpId="0" animBg="1"/>
      <p:bldP spid="8" grpId="0" animBg="1"/>
      <p:bldP spid="9" grpId="0" animBg="1"/>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64607" y="152400"/>
            <a:ext cx="4414786" cy="6553199"/>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42900" y="3457073"/>
            <a:ext cx="8648700" cy="3170099"/>
          </a:xfrm>
          <a:prstGeom prst="rect">
            <a:avLst/>
          </a:prstGeom>
          <a:solidFill>
            <a:srgbClr val="E3CA86"/>
          </a:solidFill>
          <a:effectLst>
            <a:outerShdw blurRad="889000" dist="368300" dir="5340000" sx="115000" sy="115000" algn="ctr" rotWithShape="0">
              <a:srgbClr val="000000">
                <a:alpha val="80000"/>
              </a:srgbClr>
            </a:outerShdw>
          </a:effectLst>
        </p:spPr>
        <p:txBody>
          <a:bodyPr wrap="square">
            <a:spAutoFit/>
          </a:bodyPr>
          <a:lstStyle/>
          <a:p>
            <a:r>
              <a:rPr lang="en-US" sz="4000" dirty="0"/>
              <a:t>Pope Sylvester (314-335) was the first to order the churches to fast on Saturday, and Pope Innocent (402-417) </a:t>
            </a:r>
            <a:r>
              <a:rPr lang="en-US" sz="4000" dirty="0" smtClean="0"/>
              <a:t>did the same (in </a:t>
            </a:r>
            <a:r>
              <a:rPr lang="en-US" sz="4000" dirty="0"/>
              <a:t>order to bring the Sabbath into disfavor</a:t>
            </a:r>
            <a:r>
              <a:rPr lang="en-US" sz="4000" dirty="0" smtClean="0"/>
              <a:t>)</a:t>
            </a:r>
            <a:endParaRPr lang="en-US" sz="4000" dirty="0"/>
          </a:p>
        </p:txBody>
      </p:sp>
    </p:spTree>
    <p:extLst>
      <p:ext uri="{BB962C8B-B14F-4D97-AF65-F5344CB8AC3E}">
        <p14:creationId xmlns:p14="http://schemas.microsoft.com/office/powerpoint/2010/main" val="4577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34000" y="228600"/>
            <a:ext cx="3225800" cy="48387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533400" y="381000"/>
            <a:ext cx="4572000" cy="6247864"/>
          </a:xfrm>
          <a:prstGeom prst="rect">
            <a:avLst/>
          </a:prstGeom>
        </p:spPr>
        <p:txBody>
          <a:bodyPr>
            <a:spAutoFit/>
          </a:bodyPr>
          <a:lstStyle/>
          <a:p>
            <a:r>
              <a:rPr lang="en-US" sz="4000" dirty="0"/>
              <a:t>“With what eyes can you behold the Lord’s day, when you despise the Sabbath? Do you not perceive that they are sisters, and that in slighting the one, you affront the other?”</a:t>
            </a:r>
          </a:p>
        </p:txBody>
      </p:sp>
      <p:sp>
        <p:nvSpPr>
          <p:cNvPr id="4" name="Rectangle 3"/>
          <p:cNvSpPr/>
          <p:nvPr/>
        </p:nvSpPr>
        <p:spPr>
          <a:xfrm>
            <a:off x="5486400" y="5334000"/>
            <a:ext cx="3048000" cy="954107"/>
          </a:xfrm>
          <a:prstGeom prst="rect">
            <a:avLst/>
          </a:prstGeom>
        </p:spPr>
        <p:txBody>
          <a:bodyPr wrap="square">
            <a:spAutoFit/>
          </a:bodyPr>
          <a:lstStyle/>
          <a:p>
            <a:pPr algn="ctr"/>
            <a:r>
              <a:rPr lang="en-US" dirty="0"/>
              <a:t>Gregory of Nyssa (335-394):</a:t>
            </a:r>
          </a:p>
        </p:txBody>
      </p:sp>
    </p:spTree>
    <p:extLst>
      <p:ext uri="{BB962C8B-B14F-4D97-AF65-F5344CB8AC3E}">
        <p14:creationId xmlns:p14="http://schemas.microsoft.com/office/powerpoint/2010/main" val="236800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34000" y="304799"/>
            <a:ext cx="3505200" cy="5054839"/>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81000" y="304800"/>
            <a:ext cx="4876800" cy="6247864"/>
          </a:xfrm>
          <a:prstGeom prst="rect">
            <a:avLst/>
          </a:prstGeom>
        </p:spPr>
        <p:txBody>
          <a:bodyPr wrap="square">
            <a:spAutoFit/>
          </a:bodyPr>
          <a:lstStyle/>
          <a:p>
            <a:r>
              <a:rPr lang="en-US" sz="4000" dirty="0"/>
              <a:t>“There are many among us now, who fast on the same day as the Jews, and keep the sabbaths in the same manner; and we endure it nobly or rather ignobly and basely.”</a:t>
            </a:r>
          </a:p>
        </p:txBody>
      </p:sp>
      <p:sp>
        <p:nvSpPr>
          <p:cNvPr id="4" name="Rectangle 3"/>
          <p:cNvSpPr/>
          <p:nvPr/>
        </p:nvSpPr>
        <p:spPr>
          <a:xfrm>
            <a:off x="5486400" y="5486400"/>
            <a:ext cx="3200400" cy="954107"/>
          </a:xfrm>
          <a:prstGeom prst="rect">
            <a:avLst/>
          </a:prstGeom>
        </p:spPr>
        <p:txBody>
          <a:bodyPr wrap="square">
            <a:spAutoFit/>
          </a:bodyPr>
          <a:lstStyle/>
          <a:p>
            <a:pPr algn="ctr"/>
            <a:r>
              <a:rPr lang="en-US" dirty="0"/>
              <a:t>John Chrysostom (349-407 AD):</a:t>
            </a:r>
          </a:p>
        </p:txBody>
      </p:sp>
    </p:spTree>
    <p:extLst>
      <p:ext uri="{BB962C8B-B14F-4D97-AF65-F5344CB8AC3E}">
        <p14:creationId xmlns:p14="http://schemas.microsoft.com/office/powerpoint/2010/main" val="185393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33257" y="402771"/>
            <a:ext cx="3854704" cy="42672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457200" y="402771"/>
            <a:ext cx="4343400" cy="6186309"/>
          </a:xfrm>
          <a:prstGeom prst="rect">
            <a:avLst/>
          </a:prstGeom>
        </p:spPr>
        <p:txBody>
          <a:bodyPr wrap="square">
            <a:spAutoFit/>
          </a:bodyPr>
          <a:lstStyle/>
          <a:p>
            <a:r>
              <a:rPr lang="en-US" sz="3600" dirty="0"/>
              <a:t>“On the Sabbath day we gathered together, not being infected with Judaism, for we do not lay hold of false sabbaths, but we come on the Sabbath to worship Jesus, the Lord of the </a:t>
            </a:r>
            <a:r>
              <a:rPr lang="en-US" sz="3600" dirty="0" smtClean="0"/>
              <a:t>Sabbath.”</a:t>
            </a:r>
            <a:endParaRPr lang="en-US" sz="3600" dirty="0"/>
          </a:p>
        </p:txBody>
      </p:sp>
      <p:sp>
        <p:nvSpPr>
          <p:cNvPr id="4" name="Rectangle 3"/>
          <p:cNvSpPr/>
          <p:nvPr/>
        </p:nvSpPr>
        <p:spPr>
          <a:xfrm>
            <a:off x="4865914" y="4953000"/>
            <a:ext cx="3891835" cy="523220"/>
          </a:xfrm>
          <a:prstGeom prst="rect">
            <a:avLst/>
          </a:prstGeom>
        </p:spPr>
        <p:txBody>
          <a:bodyPr wrap="none">
            <a:spAutoFit/>
          </a:bodyPr>
          <a:lstStyle/>
          <a:p>
            <a:r>
              <a:rPr lang="en-US" dirty="0"/>
              <a:t>Athanasius (~366 AD): </a:t>
            </a:r>
          </a:p>
        </p:txBody>
      </p:sp>
    </p:spTree>
    <p:extLst>
      <p:ext uri="{BB962C8B-B14F-4D97-AF65-F5344CB8AC3E}">
        <p14:creationId xmlns:p14="http://schemas.microsoft.com/office/powerpoint/2010/main" val="335730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48224" y="152401"/>
            <a:ext cx="3338576" cy="40386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457200" y="304800"/>
            <a:ext cx="4891024" cy="6001643"/>
          </a:xfrm>
          <a:prstGeom prst="rect">
            <a:avLst/>
          </a:prstGeom>
        </p:spPr>
        <p:txBody>
          <a:bodyPr wrap="square">
            <a:spAutoFit/>
          </a:bodyPr>
          <a:lstStyle/>
          <a:p>
            <a:r>
              <a:rPr lang="en-US" sz="3200" dirty="0"/>
              <a:t>“It is a fact that it was formerly the custom in the East to keep the Sabbath in the same manner as the Lord’s day and to hold sacred assemblies: while on the other hand, the people of the West, contending for the Lord’s day have neglected the celebration of the Sabbath.”</a:t>
            </a:r>
          </a:p>
        </p:txBody>
      </p:sp>
      <p:sp>
        <p:nvSpPr>
          <p:cNvPr id="4" name="Rectangle 3"/>
          <p:cNvSpPr/>
          <p:nvPr/>
        </p:nvSpPr>
        <p:spPr>
          <a:xfrm>
            <a:off x="5210483" y="4343400"/>
            <a:ext cx="3704917" cy="954107"/>
          </a:xfrm>
          <a:prstGeom prst="rect">
            <a:avLst/>
          </a:prstGeom>
        </p:spPr>
        <p:txBody>
          <a:bodyPr wrap="square">
            <a:spAutoFit/>
          </a:bodyPr>
          <a:lstStyle/>
          <a:p>
            <a:pPr algn="ctr"/>
            <a:r>
              <a:rPr lang="en-US" dirty="0"/>
              <a:t>Apollinaris </a:t>
            </a:r>
            <a:r>
              <a:rPr lang="en-US" dirty="0" err="1"/>
              <a:t>Sidonius</a:t>
            </a:r>
            <a:r>
              <a:rPr lang="en-US" dirty="0"/>
              <a:t> (430-489 AD):</a:t>
            </a:r>
          </a:p>
        </p:txBody>
      </p:sp>
    </p:spTree>
    <p:extLst>
      <p:ext uri="{BB962C8B-B14F-4D97-AF65-F5344CB8AC3E}">
        <p14:creationId xmlns:p14="http://schemas.microsoft.com/office/powerpoint/2010/main" val="5167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38800" y="304799"/>
            <a:ext cx="3267075" cy="5131531"/>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457200" y="304799"/>
            <a:ext cx="5029200" cy="6186309"/>
          </a:xfrm>
          <a:prstGeom prst="rect">
            <a:avLst/>
          </a:prstGeom>
        </p:spPr>
        <p:txBody>
          <a:bodyPr wrap="square">
            <a:spAutoFit/>
          </a:bodyPr>
          <a:lstStyle/>
          <a:p>
            <a:r>
              <a:rPr lang="en-US" sz="3600" dirty="0"/>
              <a:t>“For although almost all churches throughout the world celebrate the sacred mysteries on the Sabbath of every week, yet the Christians of Alexandria and at Rome, on account of some ancient tradition, have ceased to do this.”</a:t>
            </a:r>
          </a:p>
        </p:txBody>
      </p:sp>
      <p:sp>
        <p:nvSpPr>
          <p:cNvPr id="4" name="Rectangle 3"/>
          <p:cNvSpPr/>
          <p:nvPr/>
        </p:nvSpPr>
        <p:spPr>
          <a:xfrm>
            <a:off x="4953000" y="5599093"/>
            <a:ext cx="4572000" cy="954107"/>
          </a:xfrm>
          <a:prstGeom prst="rect">
            <a:avLst/>
          </a:prstGeom>
        </p:spPr>
        <p:txBody>
          <a:bodyPr>
            <a:spAutoFit/>
          </a:bodyPr>
          <a:lstStyle/>
          <a:p>
            <a:pPr algn="ctr"/>
            <a:r>
              <a:rPr lang="en-US" dirty="0"/>
              <a:t>Socrates </a:t>
            </a:r>
            <a:r>
              <a:rPr lang="en-US" dirty="0" err="1"/>
              <a:t>Scholasticus</a:t>
            </a:r>
            <a:r>
              <a:rPr lang="en-US" dirty="0"/>
              <a:t> (380-440 AD):</a:t>
            </a:r>
          </a:p>
        </p:txBody>
      </p:sp>
    </p:spTree>
    <p:extLst>
      <p:ext uri="{BB962C8B-B14F-4D97-AF65-F5344CB8AC3E}">
        <p14:creationId xmlns:p14="http://schemas.microsoft.com/office/powerpoint/2010/main" val="46686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86400" y="228600"/>
            <a:ext cx="3286125" cy="43815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533400" y="408087"/>
            <a:ext cx="5029200" cy="5078313"/>
          </a:xfrm>
          <a:prstGeom prst="rect">
            <a:avLst/>
          </a:prstGeom>
        </p:spPr>
        <p:txBody>
          <a:bodyPr wrap="square">
            <a:spAutoFit/>
          </a:bodyPr>
          <a:lstStyle/>
          <a:p>
            <a:r>
              <a:rPr lang="en-US" sz="3600" dirty="0"/>
              <a:t>“The people of Constantinople, and almost everywhere, assemble together on the Sabbath, as well as on the first day of the week, which custom is never observed at Rome or at Alexandria.”</a:t>
            </a:r>
          </a:p>
        </p:txBody>
      </p:sp>
      <p:sp>
        <p:nvSpPr>
          <p:cNvPr id="4" name="Rectangle 3"/>
          <p:cNvSpPr/>
          <p:nvPr/>
        </p:nvSpPr>
        <p:spPr>
          <a:xfrm>
            <a:off x="5943600" y="4794578"/>
            <a:ext cx="2514600" cy="954107"/>
          </a:xfrm>
          <a:prstGeom prst="rect">
            <a:avLst/>
          </a:prstGeom>
        </p:spPr>
        <p:txBody>
          <a:bodyPr wrap="square">
            <a:spAutoFit/>
          </a:bodyPr>
          <a:lstStyle/>
          <a:p>
            <a:pPr algn="ctr"/>
            <a:r>
              <a:rPr lang="en-US" dirty="0"/>
              <a:t>Sozomen (400-450 AD):</a:t>
            </a:r>
          </a:p>
        </p:txBody>
      </p:sp>
    </p:spTree>
    <p:extLst>
      <p:ext uri="{BB962C8B-B14F-4D97-AF65-F5344CB8AC3E}">
        <p14:creationId xmlns:p14="http://schemas.microsoft.com/office/powerpoint/2010/main" val="394664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876800"/>
          </a:xfrm>
        </p:spPr>
        <p:txBody>
          <a:bodyPr/>
          <a:lstStyle/>
          <a:p>
            <a:pPr lvl="1"/>
            <a:endParaRPr lang="en-US" dirty="0" smtClean="0"/>
          </a:p>
          <a:p>
            <a:pPr marL="0" indent="0">
              <a:buNone/>
            </a:pPr>
            <a:endParaRPr lang="en-US" dirty="0"/>
          </a:p>
        </p:txBody>
      </p:sp>
      <p:sp>
        <p:nvSpPr>
          <p:cNvPr id="3" name="Title 2"/>
          <p:cNvSpPr>
            <a:spLocks noGrp="1"/>
          </p:cNvSpPr>
          <p:nvPr>
            <p:ph type="title"/>
          </p:nvPr>
        </p:nvSpPr>
        <p:spPr>
          <a:xfrm>
            <a:off x="228600" y="152400"/>
            <a:ext cx="8229600" cy="1219200"/>
          </a:xfrm>
        </p:spPr>
        <p:txBody>
          <a:bodyPr>
            <a:normAutofit fontScale="90000"/>
          </a:bodyPr>
          <a:lstStyle/>
          <a:p>
            <a:r>
              <a:rPr lang="en-US" dirty="0" smtClean="0"/>
              <a:t>Jesus and disciples kept the Sabbath:</a:t>
            </a:r>
            <a:endParaRPr lang="en-US" dirty="0"/>
          </a:p>
        </p:txBody>
      </p:sp>
      <p:pic>
        <p:nvPicPr>
          <p:cNvPr id="5" name="Picture 4"/>
          <p:cNvPicPr>
            <a:picLocks noChangeAspect="1"/>
          </p:cNvPicPr>
          <p:nvPr/>
        </p:nvPicPr>
        <p:blipFill>
          <a:blip r:embed="rId3"/>
          <a:stretch>
            <a:fillRect/>
          </a:stretch>
        </p:blipFill>
        <p:spPr>
          <a:xfrm>
            <a:off x="115438" y="1371600"/>
            <a:ext cx="8913124" cy="5060119"/>
          </a:xfrm>
          <a:prstGeom prst="rect">
            <a:avLst/>
          </a:prstGeom>
        </p:spPr>
      </p:pic>
      <p:sp>
        <p:nvSpPr>
          <p:cNvPr id="4" name="Rectangle 3"/>
          <p:cNvSpPr/>
          <p:nvPr/>
        </p:nvSpPr>
        <p:spPr>
          <a:xfrm>
            <a:off x="135490" y="5181600"/>
            <a:ext cx="8893072" cy="1169551"/>
          </a:xfrm>
          <a:prstGeom prst="rect">
            <a:avLst/>
          </a:prstGeom>
          <a:solidFill>
            <a:srgbClr val="E3CA86"/>
          </a:solidFill>
        </p:spPr>
        <p:txBody>
          <a:bodyPr wrap="square">
            <a:spAutoFit/>
          </a:bodyPr>
          <a:lstStyle/>
          <a:p>
            <a:r>
              <a:rPr lang="en-US" sz="3500" dirty="0" smtClean="0"/>
              <a:t>It was His custom </a:t>
            </a:r>
            <a:r>
              <a:rPr lang="en-US" sz="3500" dirty="0"/>
              <a:t>to worship in the </a:t>
            </a:r>
            <a:r>
              <a:rPr lang="en-US" sz="3500" dirty="0" smtClean="0"/>
              <a:t>synagogue </a:t>
            </a:r>
            <a:r>
              <a:rPr lang="en-US" sz="3500" dirty="0"/>
              <a:t>on the Sabbath day (Luke 4:16).</a:t>
            </a:r>
          </a:p>
        </p:txBody>
      </p:sp>
      <p:sp>
        <p:nvSpPr>
          <p:cNvPr id="6" name="Rectangle 5"/>
          <p:cNvSpPr/>
          <p:nvPr/>
        </p:nvSpPr>
        <p:spPr>
          <a:xfrm>
            <a:off x="135490" y="4722674"/>
            <a:ext cx="8893072" cy="1754326"/>
          </a:xfrm>
          <a:prstGeom prst="rect">
            <a:avLst/>
          </a:prstGeom>
          <a:solidFill>
            <a:srgbClr val="E3CA86"/>
          </a:solidFill>
        </p:spPr>
        <p:txBody>
          <a:bodyPr wrap="square">
            <a:spAutoFit/>
          </a:bodyPr>
          <a:lstStyle/>
          <a:p>
            <a:r>
              <a:rPr lang="en-US" sz="3600" dirty="0" smtClean="0"/>
              <a:t>Rested in the tomb on the Sabbath and His disciples also rested “in obedience to the commandment” (Luke 4:16)</a:t>
            </a:r>
            <a:endParaRPr lang="en-US" sz="3600" dirty="0"/>
          </a:p>
        </p:txBody>
      </p:sp>
    </p:spTree>
    <p:extLst>
      <p:ext uri="{BB962C8B-B14F-4D97-AF65-F5344CB8AC3E}">
        <p14:creationId xmlns:p14="http://schemas.microsoft.com/office/powerpoint/2010/main" val="18459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67992" y="297493"/>
            <a:ext cx="5347208" cy="5493707"/>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669796" y="5914779"/>
            <a:ext cx="6483604" cy="523220"/>
          </a:xfrm>
          <a:prstGeom prst="rect">
            <a:avLst/>
          </a:prstGeom>
        </p:spPr>
        <p:txBody>
          <a:bodyPr wrap="square">
            <a:spAutoFit/>
          </a:bodyPr>
          <a:lstStyle/>
          <a:p>
            <a:r>
              <a:rPr lang="en-US" dirty="0"/>
              <a:t>Apostolic Constitutions </a:t>
            </a:r>
            <a:r>
              <a:rPr lang="en-US" dirty="0" smtClean="0"/>
              <a:t>(~150-380 </a:t>
            </a:r>
            <a:r>
              <a:rPr lang="en-US" dirty="0"/>
              <a:t>AD):</a:t>
            </a:r>
          </a:p>
        </p:txBody>
      </p:sp>
      <p:sp>
        <p:nvSpPr>
          <p:cNvPr id="4" name="Rectangle 3"/>
          <p:cNvSpPr/>
          <p:nvPr/>
        </p:nvSpPr>
        <p:spPr>
          <a:xfrm>
            <a:off x="685800" y="311289"/>
            <a:ext cx="8153400" cy="5632311"/>
          </a:xfrm>
          <a:prstGeom prst="rect">
            <a:avLst/>
          </a:prstGeom>
          <a:solidFill>
            <a:srgbClr val="E3CA86"/>
          </a:solidFill>
        </p:spPr>
        <p:txBody>
          <a:bodyPr wrap="square">
            <a:spAutoFit/>
          </a:bodyPr>
          <a:lstStyle/>
          <a:p>
            <a:r>
              <a:rPr lang="en-US" sz="3600" dirty="0"/>
              <a:t>Have before thine eyes the fear of God, and always remember the ten commandments of God, – to love the one and only Lord God with all thy strength; to give no heed to idols, or any other beings, as being lifeless gods, or irrational beings or demons. Consider the manifold workmanship of God, which received its beginning through Christ. </a:t>
            </a:r>
          </a:p>
        </p:txBody>
      </p:sp>
      <p:sp>
        <p:nvSpPr>
          <p:cNvPr id="5" name="Rectangle 4"/>
          <p:cNvSpPr/>
          <p:nvPr/>
        </p:nvSpPr>
        <p:spPr>
          <a:xfrm>
            <a:off x="564896" y="333060"/>
            <a:ext cx="8153400" cy="5509200"/>
          </a:xfrm>
          <a:prstGeom prst="rect">
            <a:avLst/>
          </a:prstGeom>
          <a:solidFill>
            <a:srgbClr val="E3CA86"/>
          </a:solidFill>
        </p:spPr>
        <p:txBody>
          <a:bodyPr wrap="square">
            <a:spAutoFit/>
          </a:bodyPr>
          <a:lstStyle/>
          <a:p>
            <a:r>
              <a:rPr lang="en-US" sz="4400" dirty="0" smtClean="0"/>
              <a:t>Thou shalt observe the Sabbath, on account of Him who ceased from his work of creation, but ceased not from his work of providence: it is a rest for meditation of the law, not for idleness of the hands…</a:t>
            </a:r>
          </a:p>
          <a:p>
            <a:endParaRPr lang="en-US" sz="4400" dirty="0"/>
          </a:p>
        </p:txBody>
      </p:sp>
      <p:sp>
        <p:nvSpPr>
          <p:cNvPr id="6" name="Rectangle 5"/>
          <p:cNvSpPr/>
          <p:nvPr/>
        </p:nvSpPr>
        <p:spPr>
          <a:xfrm>
            <a:off x="443992" y="333060"/>
            <a:ext cx="8395208" cy="5509200"/>
          </a:xfrm>
          <a:prstGeom prst="rect">
            <a:avLst/>
          </a:prstGeom>
          <a:solidFill>
            <a:srgbClr val="E3CA86"/>
          </a:solidFill>
        </p:spPr>
        <p:txBody>
          <a:bodyPr wrap="square">
            <a:spAutoFit/>
          </a:bodyPr>
          <a:lstStyle/>
          <a:p>
            <a:r>
              <a:rPr lang="en-US" sz="4400" dirty="0"/>
              <a:t>Let the slaves work five days; but on the Sabbath day and the Lord’s day let them have leisure to go to church for instruction in piety. We have said that the Sabbath is on account of the creation, and the Lord’s day, of the resurrection</a:t>
            </a:r>
            <a:r>
              <a:rPr lang="en-US" sz="4400" dirty="0" smtClean="0"/>
              <a:t>.</a:t>
            </a:r>
            <a:endParaRPr lang="en-US" sz="4400" dirty="0"/>
          </a:p>
        </p:txBody>
      </p:sp>
      <p:sp>
        <p:nvSpPr>
          <p:cNvPr id="7" name="Rectangle 6"/>
          <p:cNvSpPr/>
          <p:nvPr/>
        </p:nvSpPr>
        <p:spPr>
          <a:xfrm>
            <a:off x="304800" y="457200"/>
            <a:ext cx="8610600" cy="5262979"/>
          </a:xfrm>
          <a:prstGeom prst="rect">
            <a:avLst/>
          </a:prstGeom>
          <a:solidFill>
            <a:srgbClr val="E3CA86"/>
          </a:solidFill>
        </p:spPr>
        <p:txBody>
          <a:bodyPr wrap="square">
            <a:spAutoFit/>
          </a:bodyPr>
          <a:lstStyle/>
          <a:p>
            <a:r>
              <a:rPr lang="en-US" sz="4800" dirty="0" smtClean="0"/>
              <a:t>If </a:t>
            </a:r>
            <a:r>
              <a:rPr lang="en-US" sz="4800" dirty="0"/>
              <a:t>any one of the clergy be found to fast on the Lord’s day, or on the Sabbath-day, excepting one only [Easter weekend], let him be deprived; but if he be one of the laity, let him be suspended</a:t>
            </a:r>
            <a:r>
              <a:rPr lang="en-US" sz="4800" dirty="0" smtClean="0"/>
              <a:t>.</a:t>
            </a:r>
            <a:endParaRPr lang="en-US" sz="4800" dirty="0"/>
          </a:p>
        </p:txBody>
      </p:sp>
    </p:spTree>
    <p:extLst>
      <p:ext uri="{BB962C8B-B14F-4D97-AF65-F5344CB8AC3E}">
        <p14:creationId xmlns:p14="http://schemas.microsoft.com/office/powerpoint/2010/main" val="214866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90800" y="457200"/>
            <a:ext cx="3810000" cy="4943475"/>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2304110" y="5562600"/>
            <a:ext cx="4383379" cy="523220"/>
          </a:xfrm>
          <a:prstGeom prst="rect">
            <a:avLst/>
          </a:prstGeom>
        </p:spPr>
        <p:txBody>
          <a:bodyPr wrap="none">
            <a:spAutoFit/>
          </a:bodyPr>
          <a:lstStyle/>
          <a:p>
            <a:r>
              <a:rPr lang="en-US" dirty="0"/>
              <a:t>Council of </a:t>
            </a:r>
            <a:r>
              <a:rPr lang="en-US" dirty="0" err="1"/>
              <a:t>Trullo</a:t>
            </a:r>
            <a:r>
              <a:rPr lang="en-US" dirty="0"/>
              <a:t> (692 AD):</a:t>
            </a:r>
          </a:p>
        </p:txBody>
      </p:sp>
      <p:sp>
        <p:nvSpPr>
          <p:cNvPr id="4" name="Rectangle 3"/>
          <p:cNvSpPr/>
          <p:nvPr/>
        </p:nvSpPr>
        <p:spPr>
          <a:xfrm>
            <a:off x="914400" y="381000"/>
            <a:ext cx="7620000" cy="5262979"/>
          </a:xfrm>
          <a:prstGeom prst="rect">
            <a:avLst/>
          </a:prstGeom>
          <a:solidFill>
            <a:srgbClr val="E3CA86"/>
          </a:solidFill>
        </p:spPr>
        <p:txBody>
          <a:bodyPr wrap="square">
            <a:spAutoFit/>
          </a:bodyPr>
          <a:lstStyle/>
          <a:p>
            <a:r>
              <a:rPr lang="en-US" sz="4800" dirty="0"/>
              <a:t>“If any cleric shall be found to fast on a Sunday or Saturday (except on one occasion only [during the Easter Weekend]) he is to be deposed; and if he is a layman he shall be cut off.”</a:t>
            </a:r>
          </a:p>
        </p:txBody>
      </p:sp>
    </p:spTree>
    <p:extLst>
      <p:ext uri="{BB962C8B-B14F-4D97-AF65-F5344CB8AC3E}">
        <p14:creationId xmlns:p14="http://schemas.microsoft.com/office/powerpoint/2010/main" val="92959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7200" y="838200"/>
            <a:ext cx="8305800" cy="1981200"/>
          </a:xfrm>
        </p:spPr>
        <p:txBody>
          <a:bodyPr/>
          <a:lstStyle/>
          <a:p>
            <a:r>
              <a:rPr lang="en-US" dirty="0" smtClean="0">
                <a:solidFill>
                  <a:schemeClr val="bg1"/>
                </a:solidFill>
              </a:rPr>
              <a:t>The “Great Schism” Between East and West</a:t>
            </a: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2876550" y="3048000"/>
            <a:ext cx="3467100" cy="329374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4"/>
          <a:stretch>
            <a:fillRect/>
          </a:stretch>
        </p:blipFill>
        <p:spPr>
          <a:xfrm>
            <a:off x="0" y="0"/>
            <a:ext cx="9150492" cy="6858000"/>
          </a:xfrm>
          <a:prstGeom prst="rect">
            <a:avLst/>
          </a:prstGeom>
        </p:spPr>
      </p:pic>
    </p:spTree>
    <p:extLst>
      <p:ext uri="{BB962C8B-B14F-4D97-AF65-F5344CB8AC3E}">
        <p14:creationId xmlns:p14="http://schemas.microsoft.com/office/powerpoint/2010/main" val="150989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53000" y="552450"/>
            <a:ext cx="3894773" cy="447675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81000" y="381000"/>
            <a:ext cx="4572000" cy="5632311"/>
          </a:xfrm>
          <a:prstGeom prst="rect">
            <a:avLst/>
          </a:prstGeom>
        </p:spPr>
        <p:txBody>
          <a:bodyPr>
            <a:spAutoFit/>
          </a:bodyPr>
          <a:lstStyle/>
          <a:p>
            <a:r>
              <a:rPr lang="en-US" sz="3600" dirty="0" smtClean="0">
                <a:solidFill>
                  <a:srgbClr val="404040"/>
                </a:solidFill>
                <a:latin typeface="Helvetica Neue"/>
              </a:rPr>
              <a:t>“</a:t>
            </a:r>
            <a:r>
              <a:rPr lang="en-US" sz="3600" dirty="0">
                <a:solidFill>
                  <a:srgbClr val="404040"/>
                </a:solidFill>
                <a:latin typeface="Helvetica Neue"/>
              </a:rPr>
              <a:t>T</a:t>
            </a:r>
            <a:r>
              <a:rPr lang="en-US" sz="3600" dirty="0" smtClean="0">
                <a:solidFill>
                  <a:srgbClr val="404040"/>
                </a:solidFill>
                <a:latin typeface="Helvetica Neue"/>
              </a:rPr>
              <a:t>he </a:t>
            </a:r>
            <a:r>
              <a:rPr lang="en-US" sz="3600" dirty="0">
                <a:solidFill>
                  <a:srgbClr val="404040"/>
                </a:solidFill>
                <a:latin typeface="Helvetica Neue"/>
              </a:rPr>
              <a:t>Holy See possessed both an earthly and a heavenly </a:t>
            </a:r>
            <a:r>
              <a:rPr lang="en-US" sz="3600" dirty="0" err="1">
                <a:solidFill>
                  <a:srgbClr val="404040"/>
                </a:solidFill>
                <a:latin typeface="Helvetica Neue"/>
              </a:rPr>
              <a:t>imperiam</a:t>
            </a:r>
            <a:r>
              <a:rPr lang="en-US" sz="3600" dirty="0">
                <a:solidFill>
                  <a:srgbClr val="404040"/>
                </a:solidFill>
                <a:latin typeface="Helvetica Neue"/>
              </a:rPr>
              <a:t>, the royal </a:t>
            </a:r>
            <a:r>
              <a:rPr lang="en-US" sz="3600" dirty="0" smtClean="0">
                <a:solidFill>
                  <a:srgbClr val="404040"/>
                </a:solidFill>
                <a:latin typeface="Helvetica Neue"/>
              </a:rPr>
              <a:t>priesthood… Only </a:t>
            </a:r>
            <a:r>
              <a:rPr lang="en-US" sz="3600" dirty="0">
                <a:solidFill>
                  <a:srgbClr val="404040"/>
                </a:solidFill>
                <a:latin typeface="Helvetica Neue"/>
              </a:rPr>
              <a:t>the apostolic successor to Peter </a:t>
            </a:r>
            <a:r>
              <a:rPr lang="en-US" sz="3600" dirty="0" smtClean="0">
                <a:solidFill>
                  <a:srgbClr val="404040"/>
                </a:solidFill>
                <a:latin typeface="Helvetica Neue"/>
              </a:rPr>
              <a:t>possesses </a:t>
            </a:r>
            <a:r>
              <a:rPr lang="en-US" sz="3600" dirty="0">
                <a:solidFill>
                  <a:srgbClr val="404040"/>
                </a:solidFill>
                <a:latin typeface="Helvetica Neue"/>
              </a:rPr>
              <a:t>primacy in the Church.”</a:t>
            </a:r>
            <a:endParaRPr lang="en-US" sz="3600" dirty="0"/>
          </a:p>
        </p:txBody>
      </p:sp>
      <p:sp>
        <p:nvSpPr>
          <p:cNvPr id="4" name="Rectangle 3"/>
          <p:cNvSpPr/>
          <p:nvPr/>
        </p:nvSpPr>
        <p:spPr>
          <a:xfrm>
            <a:off x="5334000" y="5141893"/>
            <a:ext cx="3124200" cy="954107"/>
          </a:xfrm>
          <a:prstGeom prst="rect">
            <a:avLst/>
          </a:prstGeom>
        </p:spPr>
        <p:txBody>
          <a:bodyPr wrap="square">
            <a:spAutoFit/>
          </a:bodyPr>
          <a:lstStyle/>
          <a:p>
            <a:pPr algn="ctr"/>
            <a:r>
              <a:rPr lang="it-IT" dirty="0"/>
              <a:t>Pope Leo IX (1002 – 1054 AD):</a:t>
            </a:r>
            <a:endParaRPr lang="en-US" dirty="0"/>
          </a:p>
        </p:txBody>
      </p:sp>
      <p:sp>
        <p:nvSpPr>
          <p:cNvPr id="5" name="Rectangle 4"/>
          <p:cNvSpPr/>
          <p:nvPr/>
        </p:nvSpPr>
        <p:spPr>
          <a:xfrm>
            <a:off x="381001" y="2305616"/>
            <a:ext cx="8466772" cy="2800767"/>
          </a:xfrm>
          <a:prstGeom prst="rect">
            <a:avLst/>
          </a:prstGeom>
          <a:solidFill>
            <a:srgbClr val="E3CA86"/>
          </a:solidFill>
          <a:effectLst>
            <a:outerShdw blurRad="952500" dist="381000" dir="5340000" sx="105000" sy="105000" algn="ctr" rotWithShape="0">
              <a:schemeClr val="tx2"/>
            </a:outerShdw>
            <a:reflection endPos="0" dist="50800" dir="5400000" sy="-100000" algn="bl" rotWithShape="0"/>
          </a:effectLst>
        </p:spPr>
        <p:txBody>
          <a:bodyPr wrap="square">
            <a:spAutoFit/>
          </a:bodyPr>
          <a:lstStyle/>
          <a:p>
            <a:r>
              <a:rPr lang="en-US" sz="4400" dirty="0"/>
              <a:t>However, the Eastern church primarily claimed to be successors of Saint Andrew (the first Apostle) and of Saint John.</a:t>
            </a:r>
          </a:p>
        </p:txBody>
      </p:sp>
    </p:spTree>
    <p:extLst>
      <p:ext uri="{BB962C8B-B14F-4D97-AF65-F5344CB8AC3E}">
        <p14:creationId xmlns:p14="http://schemas.microsoft.com/office/powerpoint/2010/main" val="108417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38800" y="381000"/>
            <a:ext cx="3267076" cy="4832092"/>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81000" y="381000"/>
            <a:ext cx="4953000" cy="4832092"/>
          </a:xfrm>
          <a:prstGeom prst="rect">
            <a:avLst/>
          </a:prstGeom>
        </p:spPr>
        <p:txBody>
          <a:bodyPr wrap="square">
            <a:spAutoFit/>
          </a:bodyPr>
          <a:lstStyle/>
          <a:p>
            <a:r>
              <a:rPr lang="en-US" sz="4400" dirty="0"/>
              <a:t>The Great Schism began with an open letter written by the </a:t>
            </a:r>
            <a:r>
              <a:rPr lang="en-US" sz="4400" dirty="0" smtClean="0"/>
              <a:t>Pope Leo to Patriarch Michael </a:t>
            </a:r>
            <a:r>
              <a:rPr lang="en-US" sz="4400" dirty="0" err="1"/>
              <a:t>Ceralarius</a:t>
            </a:r>
            <a:r>
              <a:rPr lang="en-US" sz="4400" dirty="0"/>
              <a:t> of the Eastern </a:t>
            </a:r>
            <a:r>
              <a:rPr lang="en-US" sz="4400" dirty="0" smtClean="0"/>
              <a:t>church…</a:t>
            </a:r>
            <a:endParaRPr lang="en-US" sz="4400" dirty="0"/>
          </a:p>
        </p:txBody>
      </p:sp>
      <p:sp>
        <p:nvSpPr>
          <p:cNvPr id="5" name="Rectangle 4"/>
          <p:cNvSpPr/>
          <p:nvPr/>
        </p:nvSpPr>
        <p:spPr>
          <a:xfrm>
            <a:off x="5638800" y="5245749"/>
            <a:ext cx="3331029" cy="954107"/>
          </a:xfrm>
          <a:prstGeom prst="rect">
            <a:avLst/>
          </a:prstGeom>
        </p:spPr>
        <p:txBody>
          <a:bodyPr wrap="square">
            <a:spAutoFit/>
          </a:bodyPr>
          <a:lstStyle/>
          <a:p>
            <a:pPr algn="ctr"/>
            <a:r>
              <a:rPr lang="en-US" dirty="0"/>
              <a:t>Michael </a:t>
            </a:r>
            <a:r>
              <a:rPr lang="en-US" dirty="0" err="1"/>
              <a:t>Cerularius</a:t>
            </a:r>
            <a:r>
              <a:rPr lang="en-US" dirty="0"/>
              <a:t> (1000-1059):</a:t>
            </a:r>
          </a:p>
        </p:txBody>
      </p:sp>
      <p:sp>
        <p:nvSpPr>
          <p:cNvPr id="6" name="Rectangle 5"/>
          <p:cNvSpPr/>
          <p:nvPr/>
        </p:nvSpPr>
        <p:spPr>
          <a:xfrm>
            <a:off x="313509" y="381000"/>
            <a:ext cx="8524876" cy="6247864"/>
          </a:xfrm>
          <a:prstGeom prst="rect">
            <a:avLst/>
          </a:prstGeom>
          <a:solidFill>
            <a:srgbClr val="E3CA86"/>
          </a:solidFill>
        </p:spPr>
        <p:txBody>
          <a:bodyPr wrap="square">
            <a:spAutoFit/>
          </a:bodyPr>
          <a:lstStyle/>
          <a:p>
            <a:r>
              <a:rPr lang="en-US" sz="4000" dirty="0"/>
              <a:t>Patriarch Michael </a:t>
            </a:r>
            <a:r>
              <a:rPr lang="en-US" sz="4000" dirty="0" err="1"/>
              <a:t>Cerularius</a:t>
            </a:r>
            <a:r>
              <a:rPr lang="en-US" sz="4000" dirty="0"/>
              <a:t> was offended by the letter brought to him by the legates and responded to the accusations concerning the Sabbath observance by saying: “For we are commanded also to </a:t>
            </a:r>
            <a:r>
              <a:rPr lang="en-US" sz="4000" dirty="0" err="1"/>
              <a:t>honour</a:t>
            </a:r>
            <a:r>
              <a:rPr lang="en-US" sz="4000" dirty="0"/>
              <a:t> the Sabbath equally with </a:t>
            </a:r>
            <a:r>
              <a:rPr lang="en-US" sz="4000" dirty="0" smtClean="0"/>
              <a:t>the </a:t>
            </a:r>
            <a:r>
              <a:rPr lang="en-US" sz="4000" dirty="0"/>
              <a:t>Lord’s [day], and to </a:t>
            </a:r>
            <a:r>
              <a:rPr lang="en-US" sz="4000" dirty="0" smtClean="0"/>
              <a:t>keep </a:t>
            </a:r>
            <a:r>
              <a:rPr lang="en-US" sz="4000" dirty="0"/>
              <a:t>and not to work on it</a:t>
            </a:r>
            <a:r>
              <a:rPr lang="en-US" sz="4000" dirty="0" smtClean="0"/>
              <a:t>.”</a:t>
            </a:r>
          </a:p>
          <a:p>
            <a:endParaRPr lang="en-US" sz="4000" dirty="0"/>
          </a:p>
        </p:txBody>
      </p:sp>
      <p:sp>
        <p:nvSpPr>
          <p:cNvPr id="7" name="Rectangle 6"/>
          <p:cNvSpPr/>
          <p:nvPr/>
        </p:nvSpPr>
        <p:spPr>
          <a:xfrm>
            <a:off x="339769" y="432298"/>
            <a:ext cx="8524876" cy="6186309"/>
          </a:xfrm>
          <a:prstGeom prst="rect">
            <a:avLst/>
          </a:prstGeom>
          <a:solidFill>
            <a:srgbClr val="E3CA86"/>
          </a:solidFill>
        </p:spPr>
        <p:txBody>
          <a:bodyPr wrap="square">
            <a:spAutoFit/>
          </a:bodyPr>
          <a:lstStyle/>
          <a:p>
            <a:r>
              <a:rPr lang="en-US" sz="4400" dirty="0"/>
              <a:t>On July 16, 1054, the Sabbath day, when preparations had been made for the liturgy on that day, the three papal legates entered the Church of St. Sophia and laid the bull of excommunication on the altar and walked away, toward Rome, shaking the dust from their feet.</a:t>
            </a:r>
          </a:p>
        </p:txBody>
      </p:sp>
      <p:sp>
        <p:nvSpPr>
          <p:cNvPr id="8" name="Rectangle 7"/>
          <p:cNvSpPr/>
          <p:nvPr/>
        </p:nvSpPr>
        <p:spPr>
          <a:xfrm>
            <a:off x="369031" y="370743"/>
            <a:ext cx="8524876" cy="6247864"/>
          </a:xfrm>
          <a:prstGeom prst="rect">
            <a:avLst/>
          </a:prstGeom>
          <a:solidFill>
            <a:srgbClr val="E3CA86"/>
          </a:solidFill>
        </p:spPr>
        <p:txBody>
          <a:bodyPr wrap="square">
            <a:spAutoFit/>
          </a:bodyPr>
          <a:lstStyle/>
          <a:p>
            <a:r>
              <a:rPr lang="en-US" sz="5000" dirty="0"/>
              <a:t>Patriarch Michael </a:t>
            </a:r>
            <a:r>
              <a:rPr lang="en-US" sz="5000" dirty="0" err="1"/>
              <a:t>Cerularius</a:t>
            </a:r>
            <a:r>
              <a:rPr lang="en-US" sz="5000" dirty="0"/>
              <a:t>, in turn, excommunicated the Cardinal and the Pope and subsequently removed the Pope’s name from the </a:t>
            </a:r>
            <a:r>
              <a:rPr lang="en-US" sz="5000" dirty="0" smtClean="0"/>
              <a:t>diptychs (church records), </a:t>
            </a:r>
            <a:r>
              <a:rPr lang="en-US" sz="5000" dirty="0"/>
              <a:t>starting the East-West Schism</a:t>
            </a:r>
            <a:r>
              <a:rPr lang="en-US" sz="5000" dirty="0" smtClean="0"/>
              <a:t>.</a:t>
            </a:r>
          </a:p>
        </p:txBody>
      </p:sp>
    </p:spTree>
    <p:extLst>
      <p:ext uri="{BB962C8B-B14F-4D97-AF65-F5344CB8AC3E}">
        <p14:creationId xmlns:p14="http://schemas.microsoft.com/office/powerpoint/2010/main" val="4034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859066" y="152400"/>
            <a:ext cx="3123009" cy="46482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5791200" y="4953000"/>
            <a:ext cx="3284934" cy="954107"/>
          </a:xfrm>
          <a:prstGeom prst="rect">
            <a:avLst/>
          </a:prstGeom>
        </p:spPr>
        <p:txBody>
          <a:bodyPr wrap="square">
            <a:spAutoFit/>
          </a:bodyPr>
          <a:lstStyle/>
          <a:p>
            <a:pPr algn="ctr"/>
            <a:r>
              <a:rPr lang="en-US" dirty="0"/>
              <a:t>Cardinal Humbert (1015-1061 AD):</a:t>
            </a:r>
          </a:p>
        </p:txBody>
      </p:sp>
      <p:sp>
        <p:nvSpPr>
          <p:cNvPr id="4" name="Rectangle 3"/>
          <p:cNvSpPr/>
          <p:nvPr/>
        </p:nvSpPr>
        <p:spPr>
          <a:xfrm>
            <a:off x="381000" y="152400"/>
            <a:ext cx="5410200" cy="6340197"/>
          </a:xfrm>
          <a:prstGeom prst="rect">
            <a:avLst/>
          </a:prstGeom>
        </p:spPr>
        <p:txBody>
          <a:bodyPr wrap="square">
            <a:spAutoFit/>
          </a:bodyPr>
          <a:lstStyle/>
          <a:p>
            <a:r>
              <a:rPr lang="en-US" sz="2900" dirty="0"/>
              <a:t>Y</a:t>
            </a:r>
            <a:r>
              <a:rPr lang="en-US" sz="2900" dirty="0" smtClean="0"/>
              <a:t>ou </a:t>
            </a:r>
            <a:r>
              <a:rPr lang="en-US" sz="2900" dirty="0"/>
              <a:t>[Greeks], if you do not </a:t>
            </a:r>
            <a:r>
              <a:rPr lang="en-US" sz="2900" dirty="0" smtClean="0"/>
              <a:t>Judaize, </a:t>
            </a:r>
            <a:r>
              <a:rPr lang="en-US" sz="2900" dirty="0"/>
              <a:t>tell (us) why do you have something in common with the Jews with the similar observance of the Sabbath? They certainly observe the Sabbath, and you observe (it); they dine, and always break the fast, on the Sabbath. In their forty day period they break the fast every Sabbath except one, and you [Greeks] in your forty day period break the fast every Sabbath except one. </a:t>
            </a:r>
          </a:p>
        </p:txBody>
      </p:sp>
      <p:sp>
        <p:nvSpPr>
          <p:cNvPr id="5" name="Rectangle 4"/>
          <p:cNvSpPr/>
          <p:nvPr/>
        </p:nvSpPr>
        <p:spPr>
          <a:xfrm>
            <a:off x="402770" y="275897"/>
            <a:ext cx="5388429" cy="6186309"/>
          </a:xfrm>
          <a:prstGeom prst="rect">
            <a:avLst/>
          </a:prstGeom>
          <a:solidFill>
            <a:srgbClr val="E3CA86"/>
          </a:solidFill>
        </p:spPr>
        <p:txBody>
          <a:bodyPr wrap="square">
            <a:spAutoFit/>
          </a:bodyPr>
          <a:lstStyle/>
          <a:p>
            <a:r>
              <a:rPr lang="en-US" sz="3600" dirty="0" smtClean="0"/>
              <a:t>“Wherefore</a:t>
            </a:r>
            <a:r>
              <a:rPr lang="en-US" sz="3600" dirty="0"/>
              <a:t>, because you observe Sabbath with the Jews and with us Sunday, [the] Lord’s day, you appear by such observance to imitate the sect of the Nazarenes, who in this manner accept </a:t>
            </a:r>
            <a:r>
              <a:rPr lang="en-US" sz="3600" dirty="0" smtClean="0"/>
              <a:t>Christianity </a:t>
            </a:r>
            <a:r>
              <a:rPr lang="en-US" sz="3600" dirty="0"/>
              <a:t>that they might not give up Judaism.”</a:t>
            </a:r>
          </a:p>
        </p:txBody>
      </p:sp>
    </p:spTree>
    <p:extLst>
      <p:ext uri="{BB962C8B-B14F-4D97-AF65-F5344CB8AC3E}">
        <p14:creationId xmlns:p14="http://schemas.microsoft.com/office/powerpoint/2010/main" val="322885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sz="3600" b="1" dirty="0" smtClean="0"/>
              <a:t>Eastern and Western</a:t>
            </a:r>
            <a:endParaRPr lang="en-US" sz="3600" b="1" dirty="0"/>
          </a:p>
        </p:txBody>
      </p:sp>
      <p:sp>
        <p:nvSpPr>
          <p:cNvPr id="2" name="Title 1"/>
          <p:cNvSpPr>
            <a:spLocks noGrp="1"/>
          </p:cNvSpPr>
          <p:nvPr>
            <p:ph type="ctrTitle"/>
          </p:nvPr>
        </p:nvSpPr>
        <p:spPr/>
        <p:txBody>
          <a:bodyPr/>
          <a:lstStyle/>
          <a:p>
            <a:r>
              <a:rPr lang="en-US" b="1" dirty="0" smtClean="0">
                <a:solidFill>
                  <a:schemeClr val="bg1"/>
                </a:solidFill>
              </a:rPr>
              <a:t>Many Churches Continued to Observe the Sabbath</a:t>
            </a:r>
            <a:endParaRPr lang="en-US" b="1" dirty="0">
              <a:solidFill>
                <a:schemeClr val="bg1"/>
              </a:solidFill>
            </a:endParaRPr>
          </a:p>
        </p:txBody>
      </p:sp>
    </p:spTree>
    <p:extLst>
      <p:ext uri="{BB962C8B-B14F-4D97-AF65-F5344CB8AC3E}">
        <p14:creationId xmlns:p14="http://schemas.microsoft.com/office/powerpoint/2010/main" val="18559585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15000" y="304800"/>
            <a:ext cx="3239262" cy="4343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6243030" y="5029200"/>
            <a:ext cx="1819729" cy="523220"/>
          </a:xfrm>
          <a:prstGeom prst="rect">
            <a:avLst/>
          </a:prstGeom>
        </p:spPr>
        <p:txBody>
          <a:bodyPr wrap="none">
            <a:spAutoFit/>
          </a:bodyPr>
          <a:lstStyle/>
          <a:p>
            <a:r>
              <a:rPr lang="en-US" dirty="0"/>
              <a:t>St. Patrick</a:t>
            </a:r>
          </a:p>
        </p:txBody>
      </p:sp>
      <p:sp>
        <p:nvSpPr>
          <p:cNvPr id="4" name="Rectangle 3"/>
          <p:cNvSpPr/>
          <p:nvPr/>
        </p:nvSpPr>
        <p:spPr>
          <a:xfrm>
            <a:off x="457200" y="304800"/>
            <a:ext cx="5257800" cy="5201424"/>
          </a:xfrm>
          <a:prstGeom prst="rect">
            <a:avLst/>
          </a:prstGeom>
        </p:spPr>
        <p:txBody>
          <a:bodyPr wrap="square">
            <a:spAutoFit/>
          </a:bodyPr>
          <a:lstStyle/>
          <a:p>
            <a:r>
              <a:rPr lang="en-US" sz="4400" dirty="0"/>
              <a:t>Ironically St. Patrick himself evidently </a:t>
            </a:r>
            <a:r>
              <a:rPr lang="en-US" sz="4400" dirty="0" smtClean="0"/>
              <a:t>kept the Saturday Sabbath </a:t>
            </a:r>
            <a:r>
              <a:rPr lang="en-US" sz="4400" dirty="0"/>
              <a:t>as a day of </a:t>
            </a:r>
            <a:r>
              <a:rPr lang="en-US" sz="4400" dirty="0" smtClean="0"/>
              <a:t>rest…</a:t>
            </a:r>
          </a:p>
          <a:p>
            <a:pPr lvl="1"/>
            <a:endParaRPr lang="en-US" dirty="0"/>
          </a:p>
          <a:p>
            <a:pPr lvl="1"/>
            <a:r>
              <a:rPr lang="en-US" dirty="0" smtClean="0"/>
              <a:t>A.C</a:t>
            </a:r>
            <a:r>
              <a:rPr lang="en-US" dirty="0"/>
              <a:t>. Flick, The Rise of Medieval Church, pp. 236-327).</a:t>
            </a:r>
          </a:p>
        </p:txBody>
      </p:sp>
      <p:sp>
        <p:nvSpPr>
          <p:cNvPr id="5" name="Rectangle 4"/>
          <p:cNvSpPr/>
          <p:nvPr/>
        </p:nvSpPr>
        <p:spPr>
          <a:xfrm>
            <a:off x="1371599" y="228600"/>
            <a:ext cx="6691159" cy="6247864"/>
          </a:xfrm>
          <a:prstGeom prst="rect">
            <a:avLst/>
          </a:prstGeom>
          <a:solidFill>
            <a:srgbClr val="E3CA86"/>
          </a:solidFill>
          <a:effectLst>
            <a:outerShdw blurRad="584200" dist="393700" dir="5040000" sx="110000" sy="110000" algn="ctr" rotWithShape="0">
              <a:schemeClr val="bg1">
                <a:alpha val="66000"/>
              </a:schemeClr>
            </a:outerShdw>
          </a:effectLst>
        </p:spPr>
        <p:txBody>
          <a:bodyPr wrap="square">
            <a:spAutoFit/>
          </a:bodyPr>
          <a:lstStyle/>
          <a:p>
            <a:r>
              <a:rPr lang="en-US" sz="4000" dirty="0"/>
              <a:t>“It seems to have been customary in the Celtic churches of early times, in Ireland as well as Scotland, to keep Saturday, the Jewish Sabbath, as a day of rest from </a:t>
            </a:r>
            <a:r>
              <a:rPr lang="en-US" sz="4000" dirty="0" err="1"/>
              <a:t>labour</a:t>
            </a:r>
            <a:r>
              <a:rPr lang="en-US" sz="4000" dirty="0"/>
              <a:t>. They obeyed the fourth commandment literally upon the seventh day of the week</a:t>
            </a:r>
            <a:r>
              <a:rPr lang="en-US" sz="4000" dirty="0" smtClean="0"/>
              <a:t>.” </a:t>
            </a:r>
            <a:r>
              <a:rPr lang="en-US" dirty="0" smtClean="0"/>
              <a:t>– Moffat, p. 140</a:t>
            </a:r>
            <a:endParaRPr lang="en-US" dirty="0"/>
          </a:p>
        </p:txBody>
      </p:sp>
    </p:spTree>
    <p:extLst>
      <p:ext uri="{BB962C8B-B14F-4D97-AF65-F5344CB8AC3E}">
        <p14:creationId xmlns:p14="http://schemas.microsoft.com/office/powerpoint/2010/main" val="228628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15000" y="152401"/>
            <a:ext cx="3257550" cy="5181600"/>
          </a:xfrm>
          <a:prstGeom prst="rect">
            <a:avLst/>
          </a:prstGeom>
        </p:spPr>
      </p:pic>
      <p:sp>
        <p:nvSpPr>
          <p:cNvPr id="3" name="Rectangle 2"/>
          <p:cNvSpPr/>
          <p:nvPr/>
        </p:nvSpPr>
        <p:spPr>
          <a:xfrm>
            <a:off x="6008914" y="5334000"/>
            <a:ext cx="3124200" cy="1384995"/>
          </a:xfrm>
          <a:prstGeom prst="rect">
            <a:avLst/>
          </a:prstGeom>
        </p:spPr>
        <p:txBody>
          <a:bodyPr wrap="square">
            <a:spAutoFit/>
          </a:bodyPr>
          <a:lstStyle/>
          <a:p>
            <a:pPr algn="ctr"/>
            <a:r>
              <a:rPr lang="en-US" dirty="0"/>
              <a:t>Queen Margaret (reigned from 1503-1513)</a:t>
            </a:r>
          </a:p>
        </p:txBody>
      </p:sp>
      <p:sp>
        <p:nvSpPr>
          <p:cNvPr id="4" name="Rectangle 3"/>
          <p:cNvSpPr/>
          <p:nvPr/>
        </p:nvSpPr>
        <p:spPr>
          <a:xfrm>
            <a:off x="533400" y="496432"/>
            <a:ext cx="4572000" cy="2800767"/>
          </a:xfrm>
          <a:prstGeom prst="rect">
            <a:avLst/>
          </a:prstGeom>
        </p:spPr>
        <p:txBody>
          <a:bodyPr>
            <a:spAutoFit/>
          </a:bodyPr>
          <a:lstStyle/>
          <a:p>
            <a:r>
              <a:rPr lang="en-US" sz="4400" dirty="0"/>
              <a:t>The Scots were Sabbath-keepers up until Queen </a:t>
            </a:r>
            <a:r>
              <a:rPr lang="en-US" sz="4400" dirty="0" smtClean="0"/>
              <a:t>Margaret…</a:t>
            </a:r>
            <a:endParaRPr lang="en-US" sz="4400" dirty="0"/>
          </a:p>
        </p:txBody>
      </p:sp>
    </p:spTree>
    <p:extLst>
      <p:ext uri="{BB962C8B-B14F-4D97-AF65-F5344CB8AC3E}">
        <p14:creationId xmlns:p14="http://schemas.microsoft.com/office/powerpoint/2010/main" val="193556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167" t="9249" r="10000" b="16729"/>
          <a:stretch/>
        </p:blipFill>
        <p:spPr>
          <a:xfrm>
            <a:off x="0" y="-106053"/>
            <a:ext cx="9144000" cy="6964053"/>
          </a:xfrm>
          <a:prstGeom prst="rect">
            <a:avLst/>
          </a:prstGeom>
        </p:spPr>
      </p:pic>
    </p:spTree>
    <p:extLst>
      <p:ext uri="{BB962C8B-B14F-4D97-AF65-F5344CB8AC3E}">
        <p14:creationId xmlns:p14="http://schemas.microsoft.com/office/powerpoint/2010/main" val="1376898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96551" cy="6858000"/>
          </a:xfrm>
          <a:prstGeom prst="rect">
            <a:avLst/>
          </a:prstGeom>
        </p:spPr>
      </p:pic>
      <p:sp>
        <p:nvSpPr>
          <p:cNvPr id="3" name="Rectangle 2"/>
          <p:cNvSpPr/>
          <p:nvPr/>
        </p:nvSpPr>
        <p:spPr>
          <a:xfrm>
            <a:off x="292974" y="2667000"/>
            <a:ext cx="8610600" cy="3970318"/>
          </a:xfrm>
          <a:prstGeom prst="rect">
            <a:avLst/>
          </a:prstGeom>
          <a:solidFill>
            <a:srgbClr val="E3CA86"/>
          </a:solidFill>
          <a:effectLst>
            <a:outerShdw blurRad="508000" dist="50800" dir="14880000" sx="112000" sy="112000" algn="ctr" rotWithShape="0">
              <a:srgbClr val="000000">
                <a:alpha val="80000"/>
              </a:srgbClr>
            </a:outerShdw>
          </a:effectLst>
        </p:spPr>
        <p:txBody>
          <a:bodyPr wrap="square">
            <a:spAutoFit/>
          </a:bodyPr>
          <a:lstStyle/>
          <a:p>
            <a:r>
              <a:rPr lang="en-US" sz="3600" b="1" dirty="0" smtClean="0"/>
              <a:t>Future Christians to keep the Sabbath:</a:t>
            </a:r>
          </a:p>
          <a:p>
            <a:r>
              <a:rPr lang="en-US" sz="3600" dirty="0" smtClean="0"/>
              <a:t>Jesus said that His followers </a:t>
            </a:r>
            <a:r>
              <a:rPr lang="en-US" sz="3600" dirty="0"/>
              <a:t>should pray that their future flight from the Roman armies, armies that would destroy Jerusalem (some 40 years later in 70 AD), </a:t>
            </a:r>
            <a:r>
              <a:rPr lang="en-US" sz="3600" dirty="0" smtClean="0"/>
              <a:t>“not </a:t>
            </a:r>
            <a:r>
              <a:rPr lang="en-US" sz="3600" dirty="0"/>
              <a:t>take place in the winter or on the Sabbath </a:t>
            </a:r>
            <a:r>
              <a:rPr lang="en-US" sz="3600" dirty="0" smtClean="0"/>
              <a:t>day” </a:t>
            </a:r>
            <a:r>
              <a:rPr lang="en-US" sz="3600" dirty="0"/>
              <a:t>(Matthew 24:20).</a:t>
            </a:r>
          </a:p>
        </p:txBody>
      </p:sp>
    </p:spTree>
    <p:extLst>
      <p:ext uri="{BB962C8B-B14F-4D97-AF65-F5344CB8AC3E}">
        <p14:creationId xmlns:p14="http://schemas.microsoft.com/office/powerpoint/2010/main" val="143330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solidFill>
                  <a:schemeClr val="bg1"/>
                </a:solidFill>
              </a:rPr>
              <a:t>Why Don’t All Christians Observe the Sabbath?</a:t>
            </a:r>
            <a:endParaRPr lang="en-US" dirty="0">
              <a:solidFill>
                <a:schemeClr val="bg1"/>
              </a:solidFill>
            </a:endParaRPr>
          </a:p>
        </p:txBody>
      </p:sp>
    </p:spTree>
    <p:extLst>
      <p:ext uri="{BB962C8B-B14F-4D97-AF65-F5344CB8AC3E}">
        <p14:creationId xmlns:p14="http://schemas.microsoft.com/office/powerpoint/2010/main" val="6624808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5219700" cy="4572000"/>
          </a:xfrm>
        </p:spPr>
        <p:txBody>
          <a:bodyPr/>
          <a:lstStyle/>
          <a:p>
            <a:pPr marL="0" indent="0">
              <a:buNone/>
            </a:pPr>
            <a:r>
              <a:rPr lang="en-US" sz="2800" dirty="0" smtClean="0"/>
              <a:t>“It </a:t>
            </a:r>
            <a:r>
              <a:rPr lang="en-US" sz="2800" dirty="0"/>
              <a:t>was the holy Catholic Church that changed the day of rest from Saturday to Sunday, the 1st day of the week. And it not only compelled all to keep Sunday, but at the Council of Laodicea, AD 364, anathematized those who kept the Sabbath and urged all persons to labor on the 7th day under penalty of anathema</a:t>
            </a:r>
            <a:r>
              <a:rPr lang="en-US" sz="2800" dirty="0" smtClean="0"/>
              <a:t>.”</a:t>
            </a:r>
            <a:endParaRPr lang="en-US" sz="2800" dirty="0"/>
          </a:p>
        </p:txBody>
      </p:sp>
      <p:sp>
        <p:nvSpPr>
          <p:cNvPr id="3" name="Title 2"/>
          <p:cNvSpPr>
            <a:spLocks noGrp="1"/>
          </p:cNvSpPr>
          <p:nvPr>
            <p:ph type="title"/>
          </p:nvPr>
        </p:nvSpPr>
        <p:spPr/>
        <p:txBody>
          <a:bodyPr/>
          <a:lstStyle/>
          <a:p>
            <a:r>
              <a:rPr lang="en-US" dirty="0" smtClean="0"/>
              <a:t>Catholic Church:</a:t>
            </a:r>
            <a:endParaRPr lang="en-US" dirty="0"/>
          </a:p>
        </p:txBody>
      </p:sp>
      <p:pic>
        <p:nvPicPr>
          <p:cNvPr id="4" name="Picture 3"/>
          <p:cNvPicPr>
            <a:picLocks noChangeAspect="1"/>
          </p:cNvPicPr>
          <p:nvPr/>
        </p:nvPicPr>
        <p:blipFill>
          <a:blip r:embed="rId3"/>
          <a:stretch>
            <a:fillRect/>
          </a:stretch>
        </p:blipFill>
        <p:spPr>
          <a:xfrm>
            <a:off x="5676900" y="152400"/>
            <a:ext cx="3276600" cy="32766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804023" y="3548390"/>
            <a:ext cx="2882777" cy="523220"/>
          </a:xfrm>
          <a:prstGeom prst="rect">
            <a:avLst/>
          </a:prstGeom>
        </p:spPr>
        <p:txBody>
          <a:bodyPr wrap="none">
            <a:spAutoFit/>
          </a:bodyPr>
          <a:lstStyle/>
          <a:p>
            <a:r>
              <a:rPr lang="en-US" dirty="0"/>
              <a:t>T. </a:t>
            </a:r>
            <a:r>
              <a:rPr lang="en-US" dirty="0" smtClean="0"/>
              <a:t>Enright, 1800s</a:t>
            </a:r>
            <a:endParaRPr lang="en-US" dirty="0"/>
          </a:p>
        </p:txBody>
      </p:sp>
    </p:spTree>
    <p:extLst>
      <p:ext uri="{BB962C8B-B14F-4D97-AF65-F5344CB8AC3E}">
        <p14:creationId xmlns:p14="http://schemas.microsoft.com/office/powerpoint/2010/main" val="393462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33400"/>
            <a:ext cx="8763000" cy="6063198"/>
          </a:xfrm>
          <a:prstGeom prst="rect">
            <a:avLst/>
          </a:prstGeom>
        </p:spPr>
        <p:txBody>
          <a:bodyPr wrap="square">
            <a:spAutoFit/>
          </a:bodyPr>
          <a:lstStyle/>
          <a:p>
            <a:r>
              <a:rPr lang="en-US" sz="3200" dirty="0"/>
              <a:t>“The observance of Sunday by the Protestants is an homage they pay, in spite of themselves, to the authority of the [Catholic] Church.”</a:t>
            </a:r>
          </a:p>
          <a:p>
            <a:endParaRPr lang="en-US" dirty="0"/>
          </a:p>
          <a:p>
            <a:pPr lvl="1"/>
            <a:r>
              <a:rPr lang="en-US" sz="2000" dirty="0"/>
              <a:t>Louis Gaston </a:t>
            </a:r>
            <a:r>
              <a:rPr lang="en-US" sz="2000" dirty="0" err="1"/>
              <a:t>Segur</a:t>
            </a:r>
            <a:r>
              <a:rPr lang="en-US" sz="2000" dirty="0"/>
              <a:t>, Plain Talk about the Protestantism of To-Day (London: Thomas Richardson and Son, 1874): 213:</a:t>
            </a:r>
          </a:p>
          <a:p>
            <a:endParaRPr lang="en-US" dirty="0"/>
          </a:p>
          <a:p>
            <a:r>
              <a:rPr lang="en-US" sz="3200" dirty="0"/>
              <a:t>“If Protestants would follow the Bible, they should worship God on the Sabbath day by God is Saturday. In keeping the Sunday, they are following a law of the Catholic Church.”</a:t>
            </a:r>
          </a:p>
          <a:p>
            <a:endParaRPr lang="en-US" dirty="0"/>
          </a:p>
          <a:p>
            <a:pPr lvl="1"/>
            <a:r>
              <a:rPr lang="en-US" sz="2000" dirty="0"/>
              <a:t>Chancellor Albert Smith for Cardinal of Baltimore Archdiocese, letter dated February 10, 1920:</a:t>
            </a:r>
          </a:p>
        </p:txBody>
      </p:sp>
    </p:spTree>
    <p:extLst>
      <p:ext uri="{BB962C8B-B14F-4D97-AF65-F5344CB8AC3E}">
        <p14:creationId xmlns:p14="http://schemas.microsoft.com/office/powerpoint/2010/main" val="57336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fade">
                                      <p:cBhvr>
                                        <p:cTn id="1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572000"/>
          </a:xfrm>
        </p:spPr>
        <p:txBody>
          <a:bodyPr/>
          <a:lstStyle/>
          <a:p>
            <a:pPr marL="0" indent="0">
              <a:buNone/>
            </a:pPr>
            <a:r>
              <a:rPr lang="en-US" sz="2800" dirty="0" smtClean="0"/>
              <a:t>“In </a:t>
            </a:r>
            <a:r>
              <a:rPr lang="en-US" sz="2800" dirty="0"/>
              <a:t>part, Eastern Christians continue to celebrate Saturday as Sabbath because of its role in the history of salvation: it was on a Saturday that Jesus “rested” in the cave tomb after the Passion. For this reason also, Saturday is a day for general commemoration of the departed, and special requiem hymns are often chanted on this day. Orthodox Christians make time to help the poor and needy as well on this day</a:t>
            </a:r>
            <a:r>
              <a:rPr lang="en-US" sz="2800" dirty="0" smtClean="0"/>
              <a:t>.”</a:t>
            </a:r>
            <a:endParaRPr lang="en-US" sz="2800" dirty="0"/>
          </a:p>
          <a:p>
            <a:pPr marL="0" indent="0">
              <a:buNone/>
            </a:pPr>
            <a:endParaRPr lang="en-US" dirty="0"/>
          </a:p>
          <a:p>
            <a:pPr marL="366713" lvl="1" indent="0">
              <a:buNone/>
            </a:pPr>
            <a:r>
              <a:rPr lang="en-US" dirty="0"/>
              <a:t>Wikipedia, Sabbath in Christianity, Eastern Christianity and Saturday vs. Sunday observances (accessed 4/30/17 – Link).</a:t>
            </a:r>
          </a:p>
        </p:txBody>
      </p:sp>
      <p:sp>
        <p:nvSpPr>
          <p:cNvPr id="3" name="Title 2"/>
          <p:cNvSpPr>
            <a:spLocks noGrp="1"/>
          </p:cNvSpPr>
          <p:nvPr>
            <p:ph type="title"/>
          </p:nvPr>
        </p:nvSpPr>
        <p:spPr>
          <a:xfrm>
            <a:off x="457200" y="152400"/>
            <a:ext cx="8229600" cy="990600"/>
          </a:xfrm>
        </p:spPr>
        <p:txBody>
          <a:bodyPr/>
          <a:lstStyle/>
          <a:p>
            <a:r>
              <a:rPr lang="en-US" dirty="0" smtClean="0"/>
              <a:t>Orthodox and Eastern Catholics:</a:t>
            </a:r>
            <a:endParaRPr lang="en-US" dirty="0"/>
          </a:p>
        </p:txBody>
      </p:sp>
    </p:spTree>
    <p:extLst>
      <p:ext uri="{BB962C8B-B14F-4D97-AF65-F5344CB8AC3E}">
        <p14:creationId xmlns:p14="http://schemas.microsoft.com/office/powerpoint/2010/main" val="34276763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5486400"/>
          </a:xfrm>
        </p:spPr>
        <p:txBody>
          <a:bodyPr/>
          <a:lstStyle/>
          <a:p>
            <a:pPr marL="0" indent="0">
              <a:buNone/>
            </a:pPr>
            <a:r>
              <a:rPr lang="en-US" sz="3200" dirty="0"/>
              <a:t>“We have seen how gradually the impression of the Jewish sabbath faded from the mind of the Christian Church, and how completely the newer thought underlying the observance of the first day took possession of the church. We have seen that the Christians of the first three centuries never confused one with the other, but for a time celebrated both.”</a:t>
            </a:r>
          </a:p>
          <a:p>
            <a:pPr marL="0" indent="0">
              <a:buNone/>
            </a:pPr>
            <a:endParaRPr lang="en-US" sz="1200" dirty="0"/>
          </a:p>
          <a:p>
            <a:pPr marL="366713" lvl="1" indent="0">
              <a:buNone/>
            </a:pPr>
            <a:r>
              <a:rPr lang="en-US" dirty="0"/>
              <a:t>The Sunday Problem, a study book of the United Lutheran Church (1923), p. 36.</a:t>
            </a:r>
          </a:p>
        </p:txBody>
      </p:sp>
      <p:sp>
        <p:nvSpPr>
          <p:cNvPr id="3" name="Title 2"/>
          <p:cNvSpPr>
            <a:spLocks noGrp="1"/>
          </p:cNvSpPr>
          <p:nvPr>
            <p:ph type="title"/>
          </p:nvPr>
        </p:nvSpPr>
        <p:spPr>
          <a:xfrm>
            <a:off x="457200" y="152400"/>
            <a:ext cx="8229600" cy="838200"/>
          </a:xfrm>
        </p:spPr>
        <p:txBody>
          <a:bodyPr/>
          <a:lstStyle/>
          <a:p>
            <a:r>
              <a:rPr lang="en-US" dirty="0" smtClean="0"/>
              <a:t>Protestant / Lutheran:</a:t>
            </a:r>
            <a:endParaRPr lang="en-US" dirty="0"/>
          </a:p>
        </p:txBody>
      </p:sp>
    </p:spTree>
    <p:extLst>
      <p:ext uri="{BB962C8B-B14F-4D97-AF65-F5344CB8AC3E}">
        <p14:creationId xmlns:p14="http://schemas.microsoft.com/office/powerpoint/2010/main" val="37697012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21000454">
            <a:off x="4468541" y="266820"/>
            <a:ext cx="4522090" cy="56762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Picture 2"/>
          <p:cNvPicPr>
            <a:picLocks noChangeAspect="1"/>
          </p:cNvPicPr>
          <p:nvPr/>
        </p:nvPicPr>
        <p:blipFill>
          <a:blip r:embed="rId4"/>
          <a:stretch>
            <a:fillRect/>
          </a:stretch>
        </p:blipFill>
        <p:spPr>
          <a:xfrm>
            <a:off x="152400" y="108437"/>
            <a:ext cx="4572000" cy="52255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xtBox 3"/>
          <p:cNvSpPr txBox="1"/>
          <p:nvPr/>
        </p:nvSpPr>
        <p:spPr>
          <a:xfrm>
            <a:off x="838200" y="6030753"/>
            <a:ext cx="5239961" cy="523220"/>
          </a:xfrm>
          <a:prstGeom prst="rect">
            <a:avLst/>
          </a:prstGeom>
          <a:noFill/>
        </p:spPr>
        <p:txBody>
          <a:bodyPr wrap="none" rtlCol="0">
            <a:spAutoFit/>
          </a:bodyPr>
          <a:lstStyle/>
          <a:p>
            <a:r>
              <a:rPr lang="en-US" dirty="0" smtClean="0"/>
              <a:t>Dr. Eck vs. Martin Luther - 1519</a:t>
            </a:r>
            <a:endParaRPr lang="en-US" dirty="0"/>
          </a:p>
        </p:txBody>
      </p:sp>
      <p:sp>
        <p:nvSpPr>
          <p:cNvPr id="5" name="Rectangle 4"/>
          <p:cNvSpPr/>
          <p:nvPr/>
        </p:nvSpPr>
        <p:spPr>
          <a:xfrm>
            <a:off x="533400" y="2090172"/>
            <a:ext cx="8305800" cy="2308324"/>
          </a:xfrm>
          <a:prstGeom prst="rect">
            <a:avLst/>
          </a:prstGeom>
          <a:solidFill>
            <a:srgbClr val="E3CA86"/>
          </a:solidFill>
          <a:effectLst>
            <a:outerShdw blurRad="571500" dist="457200" dir="5760000" sx="113000" sy="113000" algn="ctr" rotWithShape="0">
              <a:srgbClr val="000000">
                <a:alpha val="74000"/>
              </a:srgbClr>
            </a:outerShdw>
          </a:effectLst>
        </p:spPr>
        <p:txBody>
          <a:bodyPr wrap="square">
            <a:spAutoFit/>
          </a:bodyPr>
          <a:lstStyle/>
          <a:p>
            <a:r>
              <a:rPr lang="en-US" sz="3600" dirty="0"/>
              <a:t>Martin Luther’s final argument was essentially that, “Dr. Eck doesn’t know a thing about Scripture and isn’t willing to listen to a thing about Scripture.“</a:t>
            </a:r>
          </a:p>
        </p:txBody>
      </p:sp>
      <p:sp>
        <p:nvSpPr>
          <p:cNvPr id="6" name="Rectangle 5"/>
          <p:cNvSpPr/>
          <p:nvPr/>
        </p:nvSpPr>
        <p:spPr>
          <a:xfrm>
            <a:off x="553298" y="2107703"/>
            <a:ext cx="8305800" cy="2862322"/>
          </a:xfrm>
          <a:prstGeom prst="rect">
            <a:avLst/>
          </a:prstGeom>
          <a:solidFill>
            <a:srgbClr val="E3CA86"/>
          </a:solidFill>
          <a:effectLst>
            <a:outerShdw blurRad="863600" dist="355600" dir="4020000" sx="113000" sy="113000" algn="ctr" rotWithShape="0">
              <a:srgbClr val="000000">
                <a:alpha val="86000"/>
              </a:srgbClr>
            </a:outerShdw>
          </a:effectLst>
        </p:spPr>
        <p:txBody>
          <a:bodyPr wrap="square">
            <a:spAutoFit/>
          </a:bodyPr>
          <a:lstStyle/>
          <a:p>
            <a:r>
              <a:rPr lang="en-US" sz="3600" dirty="0"/>
              <a:t>“If you turn from the church to the Scriptures alone, then you must keep the Sabbath with the Jews, which has been kept since the beginning of the world</a:t>
            </a:r>
            <a:r>
              <a:rPr lang="en-US" sz="3600" dirty="0" smtClean="0"/>
              <a:t>.” </a:t>
            </a:r>
            <a:r>
              <a:rPr lang="en-US" dirty="0" smtClean="0"/>
              <a:t>- Dr</a:t>
            </a:r>
            <a:r>
              <a:rPr lang="en-US" dirty="0"/>
              <a:t>. John Eck, </a:t>
            </a:r>
          </a:p>
        </p:txBody>
      </p:sp>
    </p:spTree>
    <p:extLst>
      <p:ext uri="{BB962C8B-B14F-4D97-AF65-F5344CB8AC3E}">
        <p14:creationId xmlns:p14="http://schemas.microsoft.com/office/powerpoint/2010/main" val="25529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33600" y="304799"/>
            <a:ext cx="5389371" cy="5425541"/>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641896" y="5867400"/>
            <a:ext cx="4368504" cy="523220"/>
          </a:xfrm>
          <a:prstGeom prst="rect">
            <a:avLst/>
          </a:prstGeom>
          <a:noFill/>
        </p:spPr>
        <p:txBody>
          <a:bodyPr wrap="none" rtlCol="0">
            <a:spAutoFit/>
          </a:bodyPr>
          <a:lstStyle/>
          <a:p>
            <a:r>
              <a:rPr lang="en-US" dirty="0" smtClean="0"/>
              <a:t>Martin Luther (1483-1546)</a:t>
            </a:r>
            <a:endParaRPr lang="en-US" dirty="0"/>
          </a:p>
        </p:txBody>
      </p:sp>
      <p:sp>
        <p:nvSpPr>
          <p:cNvPr id="4" name="Rectangle 3"/>
          <p:cNvSpPr/>
          <p:nvPr/>
        </p:nvSpPr>
        <p:spPr>
          <a:xfrm>
            <a:off x="228600" y="324304"/>
            <a:ext cx="8610600" cy="6186309"/>
          </a:xfrm>
          <a:prstGeom prst="rect">
            <a:avLst/>
          </a:prstGeom>
          <a:solidFill>
            <a:srgbClr val="E3CA86"/>
          </a:solidFill>
        </p:spPr>
        <p:txBody>
          <a:bodyPr wrap="square">
            <a:spAutoFit/>
          </a:bodyPr>
          <a:lstStyle/>
          <a:p>
            <a:r>
              <a:rPr lang="en-US" sz="3600" dirty="0"/>
              <a:t>God blessed the Sabbath and sanctified it to Himself. It is moreover to be remarked that God did this to no other creature. God did not sanctify to Himself the heaven nor the earth nor any other creature. But God did sanctify to Himself the seventh day. This was especially designed of God, to cause us to understand that the ‘seventh day’ is to be especially devoted to divine worship</a:t>
            </a:r>
            <a:r>
              <a:rPr lang="en-US" sz="3600" dirty="0" smtClean="0"/>
              <a:t>….</a:t>
            </a:r>
          </a:p>
          <a:p>
            <a:endParaRPr lang="en-US" sz="3200" dirty="0"/>
          </a:p>
        </p:txBody>
      </p:sp>
      <p:sp>
        <p:nvSpPr>
          <p:cNvPr id="5" name="Rectangle 4"/>
          <p:cNvSpPr/>
          <p:nvPr/>
        </p:nvSpPr>
        <p:spPr>
          <a:xfrm>
            <a:off x="228600" y="324304"/>
            <a:ext cx="8697686" cy="6017032"/>
          </a:xfrm>
          <a:prstGeom prst="rect">
            <a:avLst/>
          </a:prstGeom>
          <a:solidFill>
            <a:srgbClr val="E3CA86"/>
          </a:solidFill>
        </p:spPr>
        <p:txBody>
          <a:bodyPr wrap="square">
            <a:spAutoFit/>
          </a:bodyPr>
          <a:lstStyle/>
          <a:p>
            <a:r>
              <a:rPr lang="en-US" sz="3500" dirty="0"/>
              <a:t>It follows therefore from this passage, that if Adam had stood in his innocence and had not fallen he would yet have observed the ‘seventh day’ as sanctified, holy and sacred…. Nay, even after the fall he held the ‘seventh day’ sacred; that is, he taught on that day his own family. This is testified by the offerings made by his two sons, Cain and Abel. The Sabbath therefore has, from the beginning of the world, been set apart for the worship of God….</a:t>
            </a:r>
          </a:p>
        </p:txBody>
      </p:sp>
    </p:spTree>
    <p:extLst>
      <p:ext uri="{BB962C8B-B14F-4D97-AF65-F5344CB8AC3E}">
        <p14:creationId xmlns:p14="http://schemas.microsoft.com/office/powerpoint/2010/main" val="421669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1"/>
                </a:solidFill>
              </a:rPr>
              <a:t>Common Arguments Against Sabbath Observance</a:t>
            </a:r>
            <a:endParaRPr lang="en-US" dirty="0">
              <a:solidFill>
                <a:schemeClr val="bg1"/>
              </a:solidFill>
            </a:endParaRPr>
          </a:p>
        </p:txBody>
      </p:sp>
    </p:spTree>
    <p:extLst>
      <p:ext uri="{BB962C8B-B14F-4D97-AF65-F5344CB8AC3E}">
        <p14:creationId xmlns:p14="http://schemas.microsoft.com/office/powerpoint/2010/main" val="33560841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5029200" cy="4572000"/>
          </a:xfrm>
        </p:spPr>
        <p:txBody>
          <a:bodyPr/>
          <a:lstStyle/>
          <a:p>
            <a:pPr marL="0" indent="0">
              <a:buNone/>
            </a:pPr>
            <a:r>
              <a:rPr lang="en-US" sz="3200" dirty="0"/>
              <a:t>Therefore no one is to act as your judge in regard to food or drink or in respect to a festival or a new moon or a </a:t>
            </a:r>
            <a:r>
              <a:rPr lang="en-US" sz="3200" dirty="0" smtClean="0"/>
              <a:t>sabbath </a:t>
            </a:r>
            <a:r>
              <a:rPr lang="en-US" sz="3200" dirty="0"/>
              <a:t>day— </a:t>
            </a:r>
            <a:r>
              <a:rPr lang="en-US" sz="3200" dirty="0" smtClean="0"/>
              <a:t>things </a:t>
            </a:r>
            <a:r>
              <a:rPr lang="en-US" sz="3200" dirty="0"/>
              <a:t>which are a mere </a:t>
            </a:r>
            <a:r>
              <a:rPr lang="en-US" sz="3200" i="1" dirty="0"/>
              <a:t>shadow</a:t>
            </a:r>
            <a:r>
              <a:rPr lang="en-US" sz="3200" dirty="0"/>
              <a:t> of what is to come; but the substance belongs to Christ.</a:t>
            </a:r>
          </a:p>
        </p:txBody>
      </p:sp>
      <p:sp>
        <p:nvSpPr>
          <p:cNvPr id="3" name="Title 2"/>
          <p:cNvSpPr>
            <a:spLocks noGrp="1"/>
          </p:cNvSpPr>
          <p:nvPr>
            <p:ph type="title"/>
          </p:nvPr>
        </p:nvSpPr>
        <p:spPr/>
        <p:txBody>
          <a:bodyPr/>
          <a:lstStyle/>
          <a:p>
            <a:r>
              <a:rPr lang="en-US" dirty="0" smtClean="0"/>
              <a:t>Colossians 2:16-17</a:t>
            </a:r>
            <a:endParaRPr lang="en-US" dirty="0"/>
          </a:p>
        </p:txBody>
      </p:sp>
      <p:pic>
        <p:nvPicPr>
          <p:cNvPr id="4" name="Picture 3"/>
          <p:cNvPicPr>
            <a:picLocks noChangeAspect="1"/>
          </p:cNvPicPr>
          <p:nvPr/>
        </p:nvPicPr>
        <p:blipFill>
          <a:blip r:embed="rId3"/>
          <a:stretch>
            <a:fillRect/>
          </a:stretch>
        </p:blipFill>
        <p:spPr>
          <a:xfrm>
            <a:off x="5334000" y="533400"/>
            <a:ext cx="3499402" cy="321945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424543" y="304800"/>
            <a:ext cx="8528602" cy="6186309"/>
          </a:xfrm>
          <a:prstGeom prst="rect">
            <a:avLst/>
          </a:prstGeom>
          <a:solidFill>
            <a:srgbClr val="E3CA86"/>
          </a:solidFill>
        </p:spPr>
        <p:txBody>
          <a:bodyPr wrap="square">
            <a:spAutoFit/>
          </a:bodyPr>
          <a:lstStyle/>
          <a:p>
            <a:r>
              <a:rPr lang="en-US" sz="3600" dirty="0"/>
              <a:t>“One person considers one day more sacred than another; another considers every day alike. Each of them should be fully convinced in their own mind.” </a:t>
            </a:r>
            <a:endParaRPr lang="en-US" sz="3600" dirty="0" smtClean="0"/>
          </a:p>
          <a:p>
            <a:endParaRPr lang="en-US" sz="3600" dirty="0"/>
          </a:p>
          <a:p>
            <a:r>
              <a:rPr lang="en-US" sz="3600" dirty="0" smtClean="0"/>
              <a:t>                                  - Romans 14:5</a:t>
            </a:r>
          </a:p>
          <a:p>
            <a:endParaRPr lang="en-US" sz="3600" dirty="0"/>
          </a:p>
          <a:p>
            <a:endParaRPr lang="en-US" sz="3600" dirty="0" smtClean="0"/>
          </a:p>
          <a:p>
            <a:endParaRPr lang="en-US" sz="3600" dirty="0"/>
          </a:p>
          <a:p>
            <a:endParaRPr lang="en-US" sz="3600" dirty="0" smtClean="0"/>
          </a:p>
          <a:p>
            <a:endParaRPr lang="en-US" sz="3600" dirty="0"/>
          </a:p>
        </p:txBody>
      </p:sp>
      <p:sp>
        <p:nvSpPr>
          <p:cNvPr id="6" name="Rectangle 5"/>
          <p:cNvSpPr/>
          <p:nvPr/>
        </p:nvSpPr>
        <p:spPr>
          <a:xfrm>
            <a:off x="478971" y="336096"/>
            <a:ext cx="8229600" cy="5016758"/>
          </a:xfrm>
          <a:prstGeom prst="rect">
            <a:avLst/>
          </a:prstGeom>
          <a:solidFill>
            <a:srgbClr val="E3CA86"/>
          </a:solidFill>
        </p:spPr>
        <p:txBody>
          <a:bodyPr wrap="square">
            <a:spAutoFit/>
          </a:bodyPr>
          <a:lstStyle/>
          <a:p>
            <a:r>
              <a:rPr lang="en-US" sz="4000" dirty="0"/>
              <a:t>The law is only a </a:t>
            </a:r>
            <a:r>
              <a:rPr lang="en-US" sz="4000" i="1" dirty="0"/>
              <a:t>shadow</a:t>
            </a:r>
            <a:r>
              <a:rPr lang="en-US" sz="4000" dirty="0"/>
              <a:t> of the good things that are coming--not the realities themselves. For this reason it can never, by the same sacrifices repeated endlessly year after year, make perfect those who draw near to worship</a:t>
            </a:r>
            <a:r>
              <a:rPr lang="en-US" sz="4000" dirty="0" smtClean="0"/>
              <a:t>. </a:t>
            </a:r>
          </a:p>
          <a:p>
            <a:r>
              <a:rPr lang="en-US" sz="3200" dirty="0" smtClean="0"/>
              <a:t>                                            – Hebrews 10:1</a:t>
            </a:r>
            <a:endParaRPr lang="en-US" sz="3200" dirty="0"/>
          </a:p>
        </p:txBody>
      </p:sp>
    </p:spTree>
    <p:extLst>
      <p:ext uri="{BB962C8B-B14F-4D97-AF65-F5344CB8AC3E}">
        <p14:creationId xmlns:p14="http://schemas.microsoft.com/office/powerpoint/2010/main" val="371048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228600"/>
            <a:ext cx="8763000" cy="6221730"/>
          </a:xfrm>
          <a:prstGeom prst="rect">
            <a:avLst/>
          </a:prstGeom>
        </p:spPr>
      </p:pic>
      <p:sp>
        <p:nvSpPr>
          <p:cNvPr id="3" name="Rectangle 2"/>
          <p:cNvSpPr/>
          <p:nvPr/>
        </p:nvSpPr>
        <p:spPr>
          <a:xfrm>
            <a:off x="228600" y="228600"/>
            <a:ext cx="8763000" cy="6432530"/>
          </a:xfrm>
          <a:prstGeom prst="rect">
            <a:avLst/>
          </a:prstGeom>
          <a:solidFill>
            <a:srgbClr val="E3CA86"/>
          </a:solidFill>
        </p:spPr>
        <p:txBody>
          <a:bodyPr wrap="square">
            <a:spAutoFit/>
          </a:bodyPr>
          <a:lstStyle/>
          <a:p>
            <a:r>
              <a:rPr lang="en-US" sz="4800" dirty="0"/>
              <a:t>The commandments, “You shall not commit adultery,” “You shall not murder,” “You shall not steal,” “You shall not covet,” and whatever other command there may be, are summed up in this one command: “Love your neighbor as yourself.” </a:t>
            </a:r>
            <a:endParaRPr lang="en-US" sz="4800" dirty="0" smtClean="0"/>
          </a:p>
          <a:p>
            <a:r>
              <a:rPr lang="en-US" dirty="0" smtClean="0"/>
              <a:t>                                                            – </a:t>
            </a:r>
            <a:r>
              <a:rPr lang="en-US" dirty="0"/>
              <a:t>Romans 13:9</a:t>
            </a:r>
          </a:p>
        </p:txBody>
      </p:sp>
    </p:spTree>
    <p:extLst>
      <p:ext uri="{BB962C8B-B14F-4D97-AF65-F5344CB8AC3E}">
        <p14:creationId xmlns:p14="http://schemas.microsoft.com/office/powerpoint/2010/main" val="277481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43200" y="304800"/>
            <a:ext cx="3591560" cy="4897582"/>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2743200" y="5562600"/>
            <a:ext cx="3765198" cy="523220"/>
          </a:xfrm>
          <a:prstGeom prst="rect">
            <a:avLst/>
          </a:prstGeom>
        </p:spPr>
        <p:txBody>
          <a:bodyPr wrap="none">
            <a:spAutoFit/>
          </a:bodyPr>
          <a:lstStyle/>
          <a:p>
            <a:r>
              <a:rPr lang="en-US" dirty="0"/>
              <a:t>Josephus (37-100 </a:t>
            </a:r>
            <a:r>
              <a:rPr lang="en-US" dirty="0" smtClean="0"/>
              <a:t>AD)</a:t>
            </a:r>
            <a:endParaRPr lang="en-US" dirty="0"/>
          </a:p>
        </p:txBody>
      </p:sp>
    </p:spTree>
    <p:extLst>
      <p:ext uri="{BB962C8B-B14F-4D97-AF65-F5344CB8AC3E}">
        <p14:creationId xmlns:p14="http://schemas.microsoft.com/office/powerpoint/2010/main" val="22773103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14400"/>
            <a:ext cx="3581400" cy="1219200"/>
          </a:xfrm>
        </p:spPr>
        <p:txBody>
          <a:bodyPr>
            <a:normAutofit fontScale="90000"/>
          </a:bodyPr>
          <a:lstStyle/>
          <a:p>
            <a:r>
              <a:rPr lang="en-US" dirty="0" smtClean="0"/>
              <a:t>Jesus broke the Sabbath to do away with it…</a:t>
            </a:r>
            <a:endParaRPr lang="en-US" dirty="0"/>
          </a:p>
        </p:txBody>
      </p:sp>
      <p:pic>
        <p:nvPicPr>
          <p:cNvPr id="4" name="Picture 3"/>
          <p:cNvPicPr>
            <a:picLocks noChangeAspect="1"/>
          </p:cNvPicPr>
          <p:nvPr/>
        </p:nvPicPr>
        <p:blipFill>
          <a:blip r:embed="rId3"/>
          <a:stretch>
            <a:fillRect/>
          </a:stretch>
        </p:blipFill>
        <p:spPr>
          <a:xfrm>
            <a:off x="3962400" y="457200"/>
            <a:ext cx="4843463" cy="56388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457201" y="457200"/>
            <a:ext cx="8424862" cy="5909310"/>
          </a:xfrm>
          <a:prstGeom prst="rect">
            <a:avLst/>
          </a:prstGeom>
          <a:solidFill>
            <a:srgbClr val="E3CA86"/>
          </a:solidFill>
        </p:spPr>
        <p:txBody>
          <a:bodyPr wrap="square">
            <a:spAutoFit/>
          </a:bodyPr>
          <a:lstStyle/>
          <a:p>
            <a:r>
              <a:rPr lang="en-US" sz="5400" dirty="0"/>
              <a:t>Or haven’t you read in the Law that the priests on Sabbath duty in the temple desecrate the Sabbath and yet are innocent? </a:t>
            </a:r>
            <a:endParaRPr lang="en-US" sz="5400" dirty="0" smtClean="0"/>
          </a:p>
          <a:p>
            <a:r>
              <a:rPr lang="en-US" sz="5400" dirty="0"/>
              <a:t> </a:t>
            </a:r>
            <a:r>
              <a:rPr lang="en-US" sz="5400" dirty="0" smtClean="0"/>
              <a:t> – </a:t>
            </a:r>
            <a:r>
              <a:rPr lang="en-US" sz="5400" dirty="0"/>
              <a:t>Matthew </a:t>
            </a:r>
            <a:r>
              <a:rPr lang="en-US" sz="5400" dirty="0" smtClean="0"/>
              <a:t>12:5</a:t>
            </a:r>
          </a:p>
          <a:p>
            <a:endParaRPr lang="en-US" sz="5400" dirty="0"/>
          </a:p>
        </p:txBody>
      </p:sp>
      <p:sp>
        <p:nvSpPr>
          <p:cNvPr id="6" name="Rectangle 5"/>
          <p:cNvSpPr/>
          <p:nvPr/>
        </p:nvSpPr>
        <p:spPr>
          <a:xfrm>
            <a:off x="457200" y="457200"/>
            <a:ext cx="8348663" cy="5909310"/>
          </a:xfrm>
          <a:prstGeom prst="rect">
            <a:avLst/>
          </a:prstGeom>
          <a:solidFill>
            <a:srgbClr val="E3CA86"/>
          </a:solidFill>
        </p:spPr>
        <p:txBody>
          <a:bodyPr wrap="square">
            <a:spAutoFit/>
          </a:bodyPr>
          <a:lstStyle/>
          <a:p>
            <a:r>
              <a:rPr lang="en-US" sz="5400" dirty="0"/>
              <a:t>So Jesus asked the experts in the law and the Pharisees, “Is it lawful to heal on the Sabbath or not?” But they remained silent. </a:t>
            </a:r>
            <a:endParaRPr lang="en-US" sz="5400" dirty="0" smtClean="0"/>
          </a:p>
          <a:p>
            <a:r>
              <a:rPr lang="en-US" sz="5400" dirty="0"/>
              <a:t> </a:t>
            </a:r>
            <a:r>
              <a:rPr lang="en-US" sz="5400" dirty="0" smtClean="0"/>
              <a:t>  – </a:t>
            </a:r>
            <a:r>
              <a:rPr lang="en-US" sz="5400" dirty="0"/>
              <a:t>Luke 14:4</a:t>
            </a:r>
          </a:p>
        </p:txBody>
      </p:sp>
      <p:sp>
        <p:nvSpPr>
          <p:cNvPr id="8" name="Rectangle 7"/>
          <p:cNvSpPr/>
          <p:nvPr/>
        </p:nvSpPr>
        <p:spPr>
          <a:xfrm>
            <a:off x="380999" y="457200"/>
            <a:ext cx="8501063" cy="5909310"/>
          </a:xfrm>
          <a:prstGeom prst="rect">
            <a:avLst/>
          </a:prstGeom>
          <a:solidFill>
            <a:srgbClr val="E3CA86"/>
          </a:solidFill>
        </p:spPr>
        <p:txBody>
          <a:bodyPr wrap="square">
            <a:spAutoFit/>
          </a:bodyPr>
          <a:lstStyle/>
          <a:p>
            <a:r>
              <a:rPr lang="en-US" sz="5400" dirty="0"/>
              <a:t>And He asked them, “Which is lawful on the Sabbath: to do good or to do evil, to save life or to destroy it?” But they were silent. </a:t>
            </a:r>
            <a:endParaRPr lang="en-US" sz="5400" dirty="0" smtClean="0"/>
          </a:p>
          <a:p>
            <a:r>
              <a:rPr lang="en-US" sz="5400" dirty="0"/>
              <a:t> </a:t>
            </a:r>
            <a:r>
              <a:rPr lang="en-US" sz="5400" dirty="0" smtClean="0"/>
              <a:t>   – </a:t>
            </a:r>
            <a:r>
              <a:rPr lang="en-US" sz="5400" dirty="0"/>
              <a:t>Mark 3:4 and Luke 6:9</a:t>
            </a:r>
          </a:p>
        </p:txBody>
      </p:sp>
      <p:sp>
        <p:nvSpPr>
          <p:cNvPr id="9" name="Rectangle 8"/>
          <p:cNvSpPr/>
          <p:nvPr/>
        </p:nvSpPr>
        <p:spPr>
          <a:xfrm>
            <a:off x="380997" y="457200"/>
            <a:ext cx="8424865" cy="5909310"/>
          </a:xfrm>
          <a:prstGeom prst="rect">
            <a:avLst/>
          </a:prstGeom>
          <a:solidFill>
            <a:srgbClr val="E3CA86"/>
          </a:solidFill>
        </p:spPr>
        <p:txBody>
          <a:bodyPr wrap="square">
            <a:spAutoFit/>
          </a:bodyPr>
          <a:lstStyle/>
          <a:p>
            <a:r>
              <a:rPr lang="en-US" sz="5400" dirty="0"/>
              <a:t>Then he asked them, “If one of you has a child or an ox that falls into a well on the Sabbath day, will you not immediately pull it out?” </a:t>
            </a:r>
            <a:endParaRPr lang="en-US" sz="5400" dirty="0" smtClean="0"/>
          </a:p>
          <a:p>
            <a:r>
              <a:rPr lang="en-US" sz="5400" dirty="0"/>
              <a:t> </a:t>
            </a:r>
            <a:r>
              <a:rPr lang="en-US" sz="5400" dirty="0" smtClean="0"/>
              <a:t>    – </a:t>
            </a:r>
            <a:r>
              <a:rPr lang="en-US" sz="5400" dirty="0"/>
              <a:t>Luke 14:15</a:t>
            </a:r>
          </a:p>
        </p:txBody>
      </p:sp>
      <p:sp>
        <p:nvSpPr>
          <p:cNvPr id="10" name="Rectangle 9"/>
          <p:cNvSpPr/>
          <p:nvPr/>
        </p:nvSpPr>
        <p:spPr>
          <a:xfrm>
            <a:off x="348338" y="457200"/>
            <a:ext cx="8457523" cy="5909310"/>
          </a:xfrm>
          <a:prstGeom prst="rect">
            <a:avLst/>
          </a:prstGeom>
          <a:solidFill>
            <a:srgbClr val="E3CA86"/>
          </a:solidFill>
        </p:spPr>
        <p:txBody>
          <a:bodyPr wrap="square">
            <a:spAutoFit/>
          </a:bodyPr>
          <a:lstStyle/>
          <a:p>
            <a:r>
              <a:rPr lang="en-US" sz="5400" dirty="0"/>
              <a:t>“You hypocrites!” the Lord replied, “Does not each of you on the Sabbath untie his ox or donkey from the stall and lead it to water? </a:t>
            </a:r>
            <a:endParaRPr lang="en-US" sz="5400" dirty="0" smtClean="0"/>
          </a:p>
          <a:p>
            <a:r>
              <a:rPr lang="en-US" sz="5400" dirty="0"/>
              <a:t> </a:t>
            </a:r>
            <a:r>
              <a:rPr lang="en-US" sz="5400" dirty="0" smtClean="0"/>
              <a:t>    – </a:t>
            </a:r>
            <a:r>
              <a:rPr lang="en-US" sz="5400" dirty="0"/>
              <a:t>Luke </a:t>
            </a:r>
            <a:r>
              <a:rPr lang="en-US" sz="5400" dirty="0" smtClean="0"/>
              <a:t>13:15</a:t>
            </a:r>
          </a:p>
          <a:p>
            <a:endParaRPr lang="en-US" sz="5400" dirty="0"/>
          </a:p>
        </p:txBody>
      </p:sp>
      <p:sp>
        <p:nvSpPr>
          <p:cNvPr id="11" name="Rectangle 10"/>
          <p:cNvSpPr/>
          <p:nvPr/>
        </p:nvSpPr>
        <p:spPr>
          <a:xfrm>
            <a:off x="457198" y="457200"/>
            <a:ext cx="8424863" cy="5078313"/>
          </a:xfrm>
          <a:prstGeom prst="rect">
            <a:avLst/>
          </a:prstGeom>
          <a:solidFill>
            <a:srgbClr val="E3CA86"/>
          </a:solidFill>
        </p:spPr>
        <p:txBody>
          <a:bodyPr wrap="square">
            <a:spAutoFit/>
          </a:bodyPr>
          <a:lstStyle/>
          <a:p>
            <a:r>
              <a:rPr lang="en-US" sz="5400" dirty="0"/>
              <a:t>How much more valuable is a person than a sheep! Therefore it is lawful to do good on the Sabbath. </a:t>
            </a:r>
            <a:endParaRPr lang="en-US" sz="5400" dirty="0" smtClean="0"/>
          </a:p>
          <a:p>
            <a:r>
              <a:rPr lang="en-US" sz="5400" dirty="0"/>
              <a:t> </a:t>
            </a:r>
            <a:r>
              <a:rPr lang="en-US" sz="5400" dirty="0" smtClean="0"/>
              <a:t>   – </a:t>
            </a:r>
            <a:r>
              <a:rPr lang="en-US" sz="5400" dirty="0"/>
              <a:t>Matthew </a:t>
            </a:r>
            <a:r>
              <a:rPr lang="en-US" sz="5400" dirty="0" smtClean="0"/>
              <a:t>12:12</a:t>
            </a:r>
          </a:p>
          <a:p>
            <a:endParaRPr lang="en-US" sz="5400" dirty="0"/>
          </a:p>
        </p:txBody>
      </p:sp>
      <p:sp>
        <p:nvSpPr>
          <p:cNvPr id="12" name="Rectangle 11"/>
          <p:cNvSpPr/>
          <p:nvPr/>
        </p:nvSpPr>
        <p:spPr>
          <a:xfrm>
            <a:off x="326566" y="317718"/>
            <a:ext cx="8511954" cy="4247317"/>
          </a:xfrm>
          <a:prstGeom prst="rect">
            <a:avLst/>
          </a:prstGeom>
          <a:solidFill>
            <a:srgbClr val="E3CA86"/>
          </a:solidFill>
        </p:spPr>
        <p:txBody>
          <a:bodyPr wrap="square">
            <a:spAutoFit/>
          </a:bodyPr>
          <a:lstStyle/>
          <a:p>
            <a:r>
              <a:rPr lang="en-US" sz="5400" dirty="0"/>
              <a:t>Then he said to them, “The Sabbath was made for man, not man for the Sabbath. </a:t>
            </a:r>
            <a:endParaRPr lang="en-US" sz="5400" dirty="0" smtClean="0"/>
          </a:p>
          <a:p>
            <a:r>
              <a:rPr lang="en-US" sz="5400" dirty="0"/>
              <a:t> </a:t>
            </a:r>
            <a:r>
              <a:rPr lang="en-US" sz="5400" dirty="0" smtClean="0"/>
              <a:t>    – </a:t>
            </a:r>
            <a:r>
              <a:rPr lang="en-US" sz="5400" dirty="0"/>
              <a:t>Mark 2:27</a:t>
            </a:r>
          </a:p>
        </p:txBody>
      </p:sp>
      <p:pic>
        <p:nvPicPr>
          <p:cNvPr id="13" name="Picture 12"/>
          <p:cNvPicPr>
            <a:picLocks noChangeAspect="1"/>
          </p:cNvPicPr>
          <p:nvPr/>
        </p:nvPicPr>
        <p:blipFill>
          <a:blip r:embed="rId4"/>
          <a:stretch>
            <a:fillRect/>
          </a:stretch>
        </p:blipFill>
        <p:spPr>
          <a:xfrm>
            <a:off x="0" y="0"/>
            <a:ext cx="9372600" cy="6744517"/>
          </a:xfrm>
          <a:prstGeom prst="rect">
            <a:avLst/>
          </a:prstGeom>
        </p:spPr>
      </p:pic>
    </p:spTree>
    <p:extLst>
      <p:ext uri="{BB962C8B-B14F-4D97-AF65-F5344CB8AC3E}">
        <p14:creationId xmlns:p14="http://schemas.microsoft.com/office/powerpoint/2010/main" val="320689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382000" cy="4876800"/>
          </a:xfrm>
        </p:spPr>
        <p:txBody>
          <a:bodyPr/>
          <a:lstStyle/>
          <a:p>
            <a:r>
              <a:rPr lang="en-US" sz="3200" dirty="0" smtClean="0"/>
              <a:t>Sabbath intended as a special time with God, free of secular pursuits and labor</a:t>
            </a:r>
          </a:p>
          <a:p>
            <a:r>
              <a:rPr lang="en-US" sz="3200" dirty="0" smtClean="0"/>
              <a:t>Why a particular day of the week? Isn’t that arbitrary for God to ask?</a:t>
            </a:r>
          </a:p>
          <a:p>
            <a:pPr lvl="1"/>
            <a:r>
              <a:rPr lang="en-US" sz="3000" dirty="0" smtClean="0"/>
              <a:t>Yes!  </a:t>
            </a:r>
          </a:p>
          <a:p>
            <a:pPr lvl="1"/>
            <a:r>
              <a:rPr lang="en-US" sz="3000" dirty="0" smtClean="0"/>
              <a:t>Seven day cycle, with a day of rest once a week, shown to be physically beneficial </a:t>
            </a:r>
          </a:p>
          <a:p>
            <a:pPr lvl="1"/>
            <a:r>
              <a:rPr lang="en-US" sz="3000" dirty="0" smtClean="0"/>
              <a:t>No empirical reason to select one specific day – only that God said so.</a:t>
            </a:r>
          </a:p>
          <a:p>
            <a:pPr lvl="1"/>
            <a:r>
              <a:rPr lang="en-US" sz="3000" dirty="0" smtClean="0"/>
              <a:t>Similar to the test given to Adam and Eve or Cain and Abel</a:t>
            </a:r>
          </a:p>
          <a:p>
            <a:pPr lvl="1"/>
            <a:endParaRPr lang="en-US" sz="3000" dirty="0" smtClean="0"/>
          </a:p>
          <a:p>
            <a:endParaRPr lang="en-US" dirty="0"/>
          </a:p>
        </p:txBody>
      </p:sp>
      <p:sp>
        <p:nvSpPr>
          <p:cNvPr id="3" name="Title 2"/>
          <p:cNvSpPr>
            <a:spLocks noGrp="1"/>
          </p:cNvSpPr>
          <p:nvPr>
            <p:ph type="title"/>
          </p:nvPr>
        </p:nvSpPr>
        <p:spPr>
          <a:xfrm>
            <a:off x="304800" y="304800"/>
            <a:ext cx="8534400" cy="762000"/>
          </a:xfrm>
        </p:spPr>
        <p:txBody>
          <a:bodyPr>
            <a:normAutofit/>
          </a:bodyPr>
          <a:lstStyle/>
          <a:p>
            <a:r>
              <a:rPr lang="en-US" sz="3500" dirty="0"/>
              <a:t>Every day should be treated like a Sabbath:</a:t>
            </a:r>
          </a:p>
        </p:txBody>
      </p:sp>
    </p:spTree>
    <p:extLst>
      <p:ext uri="{BB962C8B-B14F-4D97-AF65-F5344CB8AC3E}">
        <p14:creationId xmlns:p14="http://schemas.microsoft.com/office/powerpoint/2010/main" val="370700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5936" y="0"/>
            <a:ext cx="7029451" cy="5257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Picture 2"/>
          <p:cNvPicPr>
            <a:picLocks noChangeAspect="1"/>
          </p:cNvPicPr>
          <p:nvPr/>
        </p:nvPicPr>
        <p:blipFill>
          <a:blip r:embed="rId3"/>
          <a:stretch>
            <a:fillRect/>
          </a:stretch>
        </p:blipFill>
        <p:spPr>
          <a:xfrm>
            <a:off x="381000" y="-381000"/>
            <a:ext cx="8334085" cy="666726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Rectangle 3"/>
          <p:cNvSpPr/>
          <p:nvPr/>
        </p:nvSpPr>
        <p:spPr>
          <a:xfrm>
            <a:off x="381000" y="1136752"/>
            <a:ext cx="8610600" cy="3477875"/>
          </a:xfrm>
          <a:prstGeom prst="rect">
            <a:avLst/>
          </a:prstGeom>
          <a:solidFill>
            <a:srgbClr val="E3CA86"/>
          </a:solidFill>
          <a:effectLst>
            <a:outerShdw blurRad="609600" dist="622300" dir="3480000" sx="118000" sy="118000" algn="ctr" rotWithShape="0">
              <a:srgbClr val="000000">
                <a:alpha val="80000"/>
              </a:srgbClr>
            </a:outerShdw>
            <a:softEdge rad="88900"/>
          </a:effectLst>
        </p:spPr>
        <p:txBody>
          <a:bodyPr wrap="square">
            <a:spAutoFit/>
          </a:bodyPr>
          <a:lstStyle/>
          <a:p>
            <a:endParaRPr lang="en-US" sz="4400" dirty="0" smtClean="0"/>
          </a:p>
          <a:p>
            <a:r>
              <a:rPr lang="en-US" sz="4400" dirty="0" smtClean="0"/>
              <a:t>“</a:t>
            </a:r>
            <a:r>
              <a:rPr lang="en-US" sz="4400" dirty="0"/>
              <a:t>To obey is better than sacrifice, and to heed is better than the fat of rams.” </a:t>
            </a:r>
            <a:endParaRPr lang="en-US" sz="4400" dirty="0" smtClean="0"/>
          </a:p>
          <a:p>
            <a:r>
              <a:rPr lang="en-US" sz="4400" dirty="0"/>
              <a:t> </a:t>
            </a:r>
            <a:r>
              <a:rPr lang="en-US" sz="4400" dirty="0" smtClean="0"/>
              <a:t>                               </a:t>
            </a:r>
            <a:r>
              <a:rPr lang="en-US" sz="3200" dirty="0" smtClean="0"/>
              <a:t>- 1 </a:t>
            </a:r>
            <a:r>
              <a:rPr lang="en-US" sz="3200" dirty="0"/>
              <a:t>Samuel </a:t>
            </a:r>
            <a:r>
              <a:rPr lang="en-US" sz="3200" dirty="0" smtClean="0"/>
              <a:t>15:22</a:t>
            </a:r>
            <a:endParaRPr lang="en-US" sz="3200" dirty="0"/>
          </a:p>
        </p:txBody>
      </p:sp>
    </p:spTree>
    <p:extLst>
      <p:ext uri="{BB962C8B-B14F-4D97-AF65-F5344CB8AC3E}">
        <p14:creationId xmlns:p14="http://schemas.microsoft.com/office/powerpoint/2010/main" val="147428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5410200"/>
          </a:xfrm>
        </p:spPr>
        <p:txBody>
          <a:bodyPr/>
          <a:lstStyle/>
          <a:p>
            <a:r>
              <a:rPr lang="en-US" sz="3000" dirty="0" smtClean="0"/>
              <a:t>The 4</a:t>
            </a:r>
            <a:r>
              <a:rPr lang="en-US" sz="3000" baseline="30000" dirty="0" smtClean="0"/>
              <a:t>th</a:t>
            </a:r>
            <a:r>
              <a:rPr lang="en-US" sz="3000" dirty="0"/>
              <a:t> </a:t>
            </a:r>
            <a:r>
              <a:rPr lang="en-US" sz="3000" dirty="0" smtClean="0"/>
              <a:t>Commandment cites the creation week of Genesis as the reason for Sabbath</a:t>
            </a:r>
          </a:p>
          <a:p>
            <a:r>
              <a:rPr lang="en-US" sz="3000" dirty="0" smtClean="0"/>
              <a:t>Jesus says that He created the Sabbath for all of mankind (anthropos) – Mark 2:27</a:t>
            </a:r>
          </a:p>
          <a:p>
            <a:r>
              <a:rPr lang="en-US" sz="3000" dirty="0" smtClean="0"/>
              <a:t>The Talmud and Midrash argue that the Sabbath existed before Moses – that Abraham and the patriarchs observed the Sabbath</a:t>
            </a:r>
          </a:p>
          <a:p>
            <a:r>
              <a:rPr lang="en-US" sz="3000" dirty="0" smtClean="0"/>
              <a:t>Philo (20-60 AD): Sabbath universal </a:t>
            </a:r>
          </a:p>
          <a:p>
            <a:r>
              <a:rPr lang="en-US" sz="3000" dirty="0" smtClean="0"/>
              <a:t>Martin Luther: Sabbath created in Eden</a:t>
            </a:r>
          </a:p>
          <a:p>
            <a:r>
              <a:rPr lang="en-US" sz="3000" dirty="0" smtClean="0"/>
              <a:t>Part of universal Moral Code within Ark of </a:t>
            </a:r>
            <a:r>
              <a:rPr lang="en-US" sz="3000" dirty="0" err="1" smtClean="0"/>
              <a:t>Cov</a:t>
            </a:r>
            <a:endParaRPr lang="en-US" sz="3000" dirty="0"/>
          </a:p>
        </p:txBody>
      </p:sp>
      <p:sp>
        <p:nvSpPr>
          <p:cNvPr id="3" name="Title 2"/>
          <p:cNvSpPr>
            <a:spLocks noGrp="1"/>
          </p:cNvSpPr>
          <p:nvPr>
            <p:ph type="title"/>
          </p:nvPr>
        </p:nvSpPr>
        <p:spPr>
          <a:xfrm>
            <a:off x="457200" y="0"/>
            <a:ext cx="8229600" cy="914400"/>
          </a:xfrm>
        </p:spPr>
        <p:txBody>
          <a:bodyPr/>
          <a:lstStyle/>
          <a:p>
            <a:r>
              <a:rPr lang="en-US" dirty="0" smtClean="0"/>
              <a:t>Sabbath Given Only to the Jews:</a:t>
            </a:r>
            <a:endParaRPr lang="en-US" dirty="0"/>
          </a:p>
        </p:txBody>
      </p:sp>
    </p:spTree>
    <p:extLst>
      <p:ext uri="{BB962C8B-B14F-4D97-AF65-F5344CB8AC3E}">
        <p14:creationId xmlns:p14="http://schemas.microsoft.com/office/powerpoint/2010/main" val="36350854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0"/>
            <a:ext cx="11125200" cy="6858000"/>
          </a:xfrm>
          <a:prstGeom prst="rect">
            <a:avLst/>
          </a:prstGeom>
        </p:spPr>
      </p:pic>
    </p:spTree>
    <p:extLst>
      <p:ext uri="{BB962C8B-B14F-4D97-AF65-F5344CB8AC3E}">
        <p14:creationId xmlns:p14="http://schemas.microsoft.com/office/powerpoint/2010/main" val="40189972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3" name="Picture 2"/>
          <p:cNvPicPr>
            <a:picLocks noChangeAspect="1"/>
          </p:cNvPicPr>
          <p:nvPr/>
        </p:nvPicPr>
        <p:blipFill>
          <a:blip r:embed="rId4"/>
          <a:stretch>
            <a:fillRect/>
          </a:stretch>
        </p:blipFill>
        <p:spPr>
          <a:xfrm>
            <a:off x="1905000" y="-304800"/>
            <a:ext cx="5029200" cy="6286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7522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943600" y="457200"/>
            <a:ext cx="2809875" cy="50476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Rectangle 2"/>
          <p:cNvSpPr/>
          <p:nvPr/>
        </p:nvSpPr>
        <p:spPr>
          <a:xfrm>
            <a:off x="381000" y="457200"/>
            <a:ext cx="5257800" cy="5324535"/>
          </a:xfrm>
          <a:prstGeom prst="rect">
            <a:avLst/>
          </a:prstGeom>
        </p:spPr>
        <p:txBody>
          <a:bodyPr wrap="square">
            <a:spAutoFit/>
          </a:bodyPr>
          <a:lstStyle/>
          <a:p>
            <a:r>
              <a:rPr lang="en-US" sz="3400" dirty="0" smtClean="0"/>
              <a:t>The </a:t>
            </a:r>
            <a:r>
              <a:rPr lang="en-US" sz="3400" dirty="0"/>
              <a:t>ancient Assyrians and Babylonians did regularly observe specific days of certain months of the year  (the 13th month of Elul II and the 8th month of Marcheshvan) as being special days where no work was done – in honor of the moon god “Sin</a:t>
            </a:r>
            <a:r>
              <a:rPr lang="en-US" sz="3400" dirty="0" smtClean="0"/>
              <a:t>”.</a:t>
            </a:r>
            <a:endParaRPr lang="en-US" sz="3400" dirty="0"/>
          </a:p>
        </p:txBody>
      </p:sp>
      <p:pic>
        <p:nvPicPr>
          <p:cNvPr id="4" name="Picture 3"/>
          <p:cNvPicPr>
            <a:picLocks noChangeAspect="1"/>
          </p:cNvPicPr>
          <p:nvPr/>
        </p:nvPicPr>
        <p:blipFill>
          <a:blip r:embed="rId4"/>
          <a:stretch>
            <a:fillRect/>
          </a:stretch>
        </p:blipFill>
        <p:spPr>
          <a:xfrm>
            <a:off x="235966" y="914400"/>
            <a:ext cx="8661284" cy="45904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72959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524000"/>
            <a:ext cx="8229600" cy="4572000"/>
          </a:xfrm>
        </p:spPr>
        <p:txBody>
          <a:bodyPr/>
          <a:lstStyle/>
          <a:p>
            <a:pPr marL="0" indent="0">
              <a:buNone/>
            </a:pPr>
            <a:r>
              <a:rPr lang="en-US" sz="4000" dirty="0"/>
              <a:t>The question is, then, which came first?  Did the concept of a seven-day </a:t>
            </a:r>
            <a:r>
              <a:rPr lang="en-US" sz="4000" dirty="0" smtClean="0"/>
              <a:t>week, and the Sabbath idea, </a:t>
            </a:r>
            <a:r>
              <a:rPr lang="en-US" sz="4000" dirty="0"/>
              <a:t>really begin with the ancient Sumerians who then passed the idea on to the Babylonians who then passed it on to the Jews?  Or, was it the other way around? </a:t>
            </a:r>
          </a:p>
        </p:txBody>
      </p:sp>
      <p:sp>
        <p:nvSpPr>
          <p:cNvPr id="3" name="Title 2"/>
          <p:cNvSpPr>
            <a:spLocks noGrp="1"/>
          </p:cNvSpPr>
          <p:nvPr>
            <p:ph type="title"/>
          </p:nvPr>
        </p:nvSpPr>
        <p:spPr/>
        <p:txBody>
          <a:bodyPr/>
          <a:lstStyle/>
          <a:p>
            <a:r>
              <a:rPr lang="en-US" dirty="0" smtClean="0"/>
              <a:t>Which Came First?</a:t>
            </a:r>
            <a:endParaRPr lang="en-US" dirty="0"/>
          </a:p>
        </p:txBody>
      </p:sp>
    </p:spTree>
    <p:extLst>
      <p:ext uri="{BB962C8B-B14F-4D97-AF65-F5344CB8AC3E}">
        <p14:creationId xmlns:p14="http://schemas.microsoft.com/office/powerpoint/2010/main" val="14329545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5105400"/>
            <a:ext cx="6019800" cy="1200329"/>
          </a:xfrm>
          <a:prstGeom prst="rect">
            <a:avLst/>
          </a:prstGeom>
        </p:spPr>
        <p:txBody>
          <a:bodyPr wrap="square">
            <a:spAutoFit/>
          </a:bodyPr>
          <a:lstStyle/>
          <a:p>
            <a:pPr algn="ctr"/>
            <a:r>
              <a:rPr lang="en-US" sz="3600" dirty="0"/>
              <a:t>Biorhythms and the origin of the 7-day </a:t>
            </a:r>
            <a:r>
              <a:rPr lang="en-US" sz="3600" dirty="0" smtClean="0"/>
              <a:t>week</a:t>
            </a:r>
            <a:endParaRPr lang="en-US" sz="3600" dirty="0"/>
          </a:p>
        </p:txBody>
      </p:sp>
      <p:pic>
        <p:nvPicPr>
          <p:cNvPr id="3" name="Picture 2"/>
          <p:cNvPicPr>
            <a:picLocks noChangeAspect="1"/>
          </p:cNvPicPr>
          <p:nvPr/>
        </p:nvPicPr>
        <p:blipFill>
          <a:blip r:embed="rId3"/>
          <a:stretch>
            <a:fillRect/>
          </a:stretch>
        </p:blipFill>
        <p:spPr>
          <a:xfrm>
            <a:off x="1238250" y="381000"/>
            <a:ext cx="6743700" cy="44958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19100" y="348343"/>
            <a:ext cx="8382000" cy="6247864"/>
          </a:xfrm>
          <a:prstGeom prst="rect">
            <a:avLst/>
          </a:prstGeom>
          <a:solidFill>
            <a:srgbClr val="E3CA86"/>
          </a:solidFill>
        </p:spPr>
        <p:txBody>
          <a:bodyPr wrap="square">
            <a:spAutoFit/>
          </a:bodyPr>
          <a:lstStyle/>
          <a:p>
            <a:r>
              <a:rPr lang="en-US" sz="3200" dirty="0"/>
              <a:t>“At first glance, it might seem that weekly rhythms developed in response to the seven day week imposed by human culture thousands of years ago. However, this theory doesn’t hold once you realize that plants, insects, and animals other than humans also have weekly cycles. . . . Biology, therefore, not culture, is probably at the source of our seven day week.”</a:t>
            </a:r>
          </a:p>
          <a:p>
            <a:endParaRPr lang="en-US" dirty="0"/>
          </a:p>
          <a:p>
            <a:pPr lvl="1"/>
            <a:r>
              <a:rPr lang="en-US" dirty="0"/>
              <a:t>Susan Perry and Jim Dawson, The Secrets Our Body Clocks Reveal, (New York: Rawson Associates, 1988), pp. 20-21</a:t>
            </a:r>
          </a:p>
        </p:txBody>
      </p:sp>
    </p:spTree>
    <p:extLst>
      <p:ext uri="{BB962C8B-B14F-4D97-AF65-F5344CB8AC3E}">
        <p14:creationId xmlns:p14="http://schemas.microsoft.com/office/powerpoint/2010/main" val="392220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1169334">
            <a:off x="562452" y="-373583"/>
            <a:ext cx="7803555" cy="58451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Rectangle 2"/>
          <p:cNvSpPr/>
          <p:nvPr/>
        </p:nvSpPr>
        <p:spPr>
          <a:xfrm>
            <a:off x="512713" y="2199143"/>
            <a:ext cx="8198771" cy="1815882"/>
          </a:xfrm>
          <a:prstGeom prst="rect">
            <a:avLst/>
          </a:prstGeom>
          <a:solidFill>
            <a:srgbClr val="E3CA86"/>
          </a:solidFill>
        </p:spPr>
        <p:txBody>
          <a:bodyPr wrap="square">
            <a:spAutoFit/>
          </a:bodyPr>
          <a:lstStyle/>
          <a:p>
            <a:r>
              <a:rPr lang="en-US" b="1" dirty="0"/>
              <a:t>Fear God and give him glory, because the hour of his judgment has come. Worship him who made the heavens, the earth, the sea and the springs of water</a:t>
            </a:r>
            <a:r>
              <a:rPr lang="en-US" b="1" dirty="0" smtClean="0"/>
              <a:t>. – Revelation 14:7</a:t>
            </a:r>
            <a:endParaRPr lang="en-US" b="1" dirty="0"/>
          </a:p>
        </p:txBody>
      </p:sp>
      <p:sp>
        <p:nvSpPr>
          <p:cNvPr id="4" name="TextBox 3"/>
          <p:cNvSpPr txBox="1"/>
          <p:nvPr/>
        </p:nvSpPr>
        <p:spPr>
          <a:xfrm>
            <a:off x="4953000" y="4876800"/>
            <a:ext cx="184731" cy="523220"/>
          </a:xfrm>
          <a:prstGeom prst="rect">
            <a:avLst/>
          </a:prstGeom>
          <a:noFill/>
        </p:spPr>
        <p:txBody>
          <a:bodyPr wrap="none" rtlCol="0">
            <a:spAutoFit/>
          </a:bodyPr>
          <a:lstStyle/>
          <a:p>
            <a:endParaRPr lang="en-US" dirty="0"/>
          </a:p>
        </p:txBody>
      </p:sp>
      <p:sp>
        <p:nvSpPr>
          <p:cNvPr id="5" name="Rectangle 4"/>
          <p:cNvSpPr/>
          <p:nvPr/>
        </p:nvSpPr>
        <p:spPr>
          <a:xfrm>
            <a:off x="512713" y="4015025"/>
            <a:ext cx="8198770" cy="2246769"/>
          </a:xfrm>
          <a:prstGeom prst="rect">
            <a:avLst/>
          </a:prstGeom>
          <a:solidFill>
            <a:srgbClr val="E3CA86"/>
          </a:solidFill>
        </p:spPr>
        <p:txBody>
          <a:bodyPr wrap="square">
            <a:spAutoFit/>
          </a:bodyPr>
          <a:lstStyle/>
          <a:p>
            <a:r>
              <a:rPr lang="en-US" b="1" dirty="0"/>
              <a:t>For in six days the LORD made the heavens and the earth, the sea, and all that is in them, but he rested on the seventh day. Therefore the LORD blessed the Sabbath day and made it holy</a:t>
            </a:r>
            <a:r>
              <a:rPr lang="en-US" b="1" dirty="0" smtClean="0"/>
              <a:t>. – Exodus 20:11</a:t>
            </a:r>
            <a:endParaRPr lang="en-US" b="1" dirty="0"/>
          </a:p>
        </p:txBody>
      </p:sp>
    </p:spTree>
    <p:extLst>
      <p:ext uri="{BB962C8B-B14F-4D97-AF65-F5344CB8AC3E}">
        <p14:creationId xmlns:p14="http://schemas.microsoft.com/office/powerpoint/2010/main" val="191440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Sabbath made in Eden before Fall</a:t>
            </a:r>
            <a:endParaRPr lang="en-US" dirty="0"/>
          </a:p>
        </p:txBody>
      </p:sp>
      <p:pic>
        <p:nvPicPr>
          <p:cNvPr id="3" name="Picture 2"/>
          <p:cNvPicPr>
            <a:picLocks noChangeAspect="1"/>
          </p:cNvPicPr>
          <p:nvPr/>
        </p:nvPicPr>
        <p:blipFill>
          <a:blip r:embed="rId3"/>
          <a:stretch>
            <a:fillRect/>
          </a:stretch>
        </p:blipFill>
        <p:spPr>
          <a:xfrm>
            <a:off x="1028700" y="1295400"/>
            <a:ext cx="7086600" cy="49842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6844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2736503"/>
            <a:ext cx="6705600" cy="1323439"/>
          </a:xfrm>
          <a:prstGeom prst="rect">
            <a:avLst/>
          </a:prstGeom>
        </p:spPr>
        <p:txBody>
          <a:bodyPr wrap="square">
            <a:spAutoFit/>
          </a:bodyPr>
          <a:lstStyle/>
          <a:p>
            <a:r>
              <a:rPr lang="en-US" sz="4000" dirty="0" smtClean="0"/>
              <a:t>EducateTruth.com</a:t>
            </a:r>
          </a:p>
          <a:p>
            <a:r>
              <a:rPr lang="en-US" dirty="0" smtClean="0"/>
              <a:t>/featured/</a:t>
            </a:r>
            <a:r>
              <a:rPr lang="en-US" dirty="0" err="1" smtClean="0"/>
              <a:t>christians</a:t>
            </a:r>
            <a:r>
              <a:rPr lang="en-US" dirty="0" smtClean="0"/>
              <a:t>-and-the-sabbath</a:t>
            </a:r>
            <a:r>
              <a:rPr lang="en-US" sz="4000" dirty="0"/>
              <a:t>/</a:t>
            </a:r>
          </a:p>
        </p:txBody>
      </p:sp>
      <p:sp>
        <p:nvSpPr>
          <p:cNvPr id="3" name="Rectangle 2"/>
          <p:cNvSpPr/>
          <p:nvPr/>
        </p:nvSpPr>
        <p:spPr>
          <a:xfrm>
            <a:off x="1905000" y="1524000"/>
            <a:ext cx="5410200" cy="769441"/>
          </a:xfrm>
          <a:prstGeom prst="rect">
            <a:avLst/>
          </a:prstGeom>
        </p:spPr>
        <p:txBody>
          <a:bodyPr wrap="square">
            <a:spAutoFit/>
          </a:bodyPr>
          <a:lstStyle/>
          <a:p>
            <a:r>
              <a:rPr lang="en-US" sz="4400" dirty="0" smtClean="0"/>
              <a:t>Much </a:t>
            </a:r>
            <a:r>
              <a:rPr lang="en-US" sz="4400" i="1" dirty="0" err="1" smtClean="0"/>
              <a:t>much</a:t>
            </a:r>
            <a:r>
              <a:rPr lang="en-US" sz="4400" dirty="0" smtClean="0"/>
              <a:t> more at:</a:t>
            </a:r>
            <a:endParaRPr lang="en-US" sz="4400" dirty="0"/>
          </a:p>
        </p:txBody>
      </p:sp>
    </p:spTree>
    <p:extLst>
      <p:ext uri="{BB962C8B-B14F-4D97-AF65-F5344CB8AC3E}">
        <p14:creationId xmlns:p14="http://schemas.microsoft.com/office/powerpoint/2010/main" val="4394609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486400"/>
          </a:xfrm>
        </p:spPr>
        <p:txBody>
          <a:bodyPr/>
          <a:lstStyle/>
          <a:p>
            <a:r>
              <a:rPr lang="en-US" dirty="0" smtClean="0"/>
              <a:t>Title:  Christians and the Sabbath</a:t>
            </a:r>
          </a:p>
          <a:p>
            <a:r>
              <a:rPr lang="en-US" dirty="0" smtClean="0"/>
              <a:t>Text:  Exodus 20:8-11</a:t>
            </a:r>
          </a:p>
          <a:p>
            <a:r>
              <a:rPr lang="en-US" dirty="0" smtClean="0"/>
              <a:t>Closing Song</a:t>
            </a:r>
            <a:r>
              <a:rPr lang="en-US" dirty="0"/>
              <a:t>: </a:t>
            </a:r>
            <a:r>
              <a:rPr lang="en-US" dirty="0" smtClean="0"/>
              <a:t> O </a:t>
            </a:r>
            <a:r>
              <a:rPr lang="en-US" dirty="0"/>
              <a:t>Day of Rest and </a:t>
            </a:r>
            <a:r>
              <a:rPr lang="en-US" dirty="0" smtClean="0"/>
              <a:t>Gladness – p. 382</a:t>
            </a:r>
            <a:endParaRPr lang="en-US" dirty="0"/>
          </a:p>
        </p:txBody>
      </p:sp>
    </p:spTree>
    <p:extLst>
      <p:ext uri="{BB962C8B-B14F-4D97-AF65-F5344CB8AC3E}">
        <p14:creationId xmlns:p14="http://schemas.microsoft.com/office/powerpoint/2010/main" val="26473431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fontScale="90000"/>
          </a:bodyPr>
          <a:lstStyle/>
          <a:p>
            <a:r>
              <a:rPr lang="en-US" dirty="0" smtClean="0"/>
              <a:t>Sabbath to be kept in the New Earth:</a:t>
            </a:r>
            <a:endParaRPr lang="en-US" dirty="0"/>
          </a:p>
        </p:txBody>
      </p:sp>
      <p:pic>
        <p:nvPicPr>
          <p:cNvPr id="3" name="Picture 2"/>
          <p:cNvPicPr>
            <a:picLocks noChangeAspect="1"/>
          </p:cNvPicPr>
          <p:nvPr/>
        </p:nvPicPr>
        <p:blipFill>
          <a:blip r:embed="rId3"/>
          <a:stretch>
            <a:fillRect/>
          </a:stretch>
        </p:blipFill>
        <p:spPr>
          <a:xfrm>
            <a:off x="838200" y="1371600"/>
            <a:ext cx="7696200" cy="5097781"/>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571500" y="1658332"/>
            <a:ext cx="8229600" cy="4524315"/>
          </a:xfrm>
          <a:prstGeom prst="rect">
            <a:avLst/>
          </a:prstGeom>
          <a:solidFill>
            <a:srgbClr val="E3CA86"/>
          </a:solidFill>
          <a:effectLst>
            <a:outerShdw blurRad="685800" dist="330200" dir="5520000" sx="111000" sy="111000" algn="ctr" rotWithShape="0">
              <a:srgbClr val="000000">
                <a:alpha val="83000"/>
              </a:srgbClr>
            </a:outerShdw>
          </a:effectLst>
        </p:spPr>
        <p:txBody>
          <a:bodyPr wrap="square">
            <a:spAutoFit/>
          </a:bodyPr>
          <a:lstStyle/>
          <a:p>
            <a:r>
              <a:rPr lang="en-US" sz="3600" dirty="0"/>
              <a:t>“As the new heavens and new earth that I make will endure before me,” declares the LORD, “so will your name and descendants endure. From one New Moon to another and from one Sabbath to another, all mankind will come and bow down before me,” says the LORD. (Isaiah 66:22-23)</a:t>
            </a:r>
          </a:p>
        </p:txBody>
      </p:sp>
    </p:spTree>
    <p:extLst>
      <p:ext uri="{BB962C8B-B14F-4D97-AF65-F5344CB8AC3E}">
        <p14:creationId xmlns:p14="http://schemas.microsoft.com/office/powerpoint/2010/main" val="381201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Sabbath kept after Jesus:</a:t>
            </a:r>
            <a:endParaRPr lang="en-US" dirty="0"/>
          </a:p>
        </p:txBody>
      </p:sp>
      <p:pic>
        <p:nvPicPr>
          <p:cNvPr id="3" name="Picture 2"/>
          <p:cNvPicPr>
            <a:picLocks noChangeAspect="1"/>
          </p:cNvPicPr>
          <p:nvPr/>
        </p:nvPicPr>
        <p:blipFill>
          <a:blip r:embed="rId3"/>
          <a:stretch>
            <a:fillRect/>
          </a:stretch>
        </p:blipFill>
        <p:spPr>
          <a:xfrm>
            <a:off x="457200" y="1670557"/>
            <a:ext cx="8232440" cy="4730243"/>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266700" y="5236566"/>
            <a:ext cx="8610600" cy="1200329"/>
          </a:xfrm>
          <a:prstGeom prst="rect">
            <a:avLst/>
          </a:prstGeom>
          <a:solidFill>
            <a:srgbClr val="E3CA86"/>
          </a:solidFill>
        </p:spPr>
        <p:txBody>
          <a:bodyPr wrap="square">
            <a:spAutoFit/>
          </a:bodyPr>
          <a:lstStyle/>
          <a:p>
            <a:r>
              <a:rPr lang="en-US" sz="3600" dirty="0" smtClean="0"/>
              <a:t>“Custom” </a:t>
            </a:r>
            <a:r>
              <a:rPr lang="en-US" sz="3600" dirty="0"/>
              <a:t>to worship on Sabbath </a:t>
            </a:r>
            <a:endParaRPr lang="en-US" sz="3600" dirty="0" smtClean="0"/>
          </a:p>
          <a:p>
            <a:r>
              <a:rPr lang="en-US" sz="3600" dirty="0" smtClean="0"/>
              <a:t> - Acts 17:2</a:t>
            </a:r>
            <a:endParaRPr lang="en-US" sz="3600" dirty="0"/>
          </a:p>
        </p:txBody>
      </p:sp>
      <p:sp>
        <p:nvSpPr>
          <p:cNvPr id="5" name="Rectangle 4"/>
          <p:cNvSpPr/>
          <p:nvPr/>
        </p:nvSpPr>
        <p:spPr>
          <a:xfrm>
            <a:off x="266700" y="4722674"/>
            <a:ext cx="8610600" cy="1754326"/>
          </a:xfrm>
          <a:prstGeom prst="rect">
            <a:avLst/>
          </a:prstGeom>
          <a:solidFill>
            <a:srgbClr val="E3CA86"/>
          </a:solidFill>
        </p:spPr>
        <p:txBody>
          <a:bodyPr wrap="square">
            <a:spAutoFit/>
          </a:bodyPr>
          <a:lstStyle/>
          <a:p>
            <a:r>
              <a:rPr lang="en-US" sz="3600" dirty="0"/>
              <a:t>Paul </a:t>
            </a:r>
            <a:r>
              <a:rPr lang="en-US" sz="3600" dirty="0" smtClean="0"/>
              <a:t>led at least eighty-four </a:t>
            </a:r>
            <a:r>
              <a:rPr lang="en-US" sz="3600" dirty="0"/>
              <a:t>worship </a:t>
            </a:r>
            <a:r>
              <a:rPr lang="en-US" sz="3600" dirty="0" smtClean="0"/>
              <a:t>services on the Sabbath.</a:t>
            </a:r>
            <a:endParaRPr lang="en-US" sz="3600" dirty="0"/>
          </a:p>
          <a:p>
            <a:r>
              <a:rPr lang="en-US" sz="3600" dirty="0" smtClean="0"/>
              <a:t>  - Acts </a:t>
            </a:r>
            <a:r>
              <a:rPr lang="en-US" sz="3600" dirty="0"/>
              <a:t>13:14, 44; 16:13; 17:2; </a:t>
            </a:r>
            <a:r>
              <a:rPr lang="en-US" sz="3600" dirty="0" smtClean="0"/>
              <a:t>18:4-11</a:t>
            </a:r>
            <a:endParaRPr lang="en-US" sz="3600" dirty="0"/>
          </a:p>
        </p:txBody>
      </p:sp>
      <p:sp>
        <p:nvSpPr>
          <p:cNvPr id="6" name="Rectangle 5"/>
          <p:cNvSpPr/>
          <p:nvPr/>
        </p:nvSpPr>
        <p:spPr>
          <a:xfrm>
            <a:off x="266700" y="3614678"/>
            <a:ext cx="8610600" cy="2862322"/>
          </a:xfrm>
          <a:prstGeom prst="rect">
            <a:avLst/>
          </a:prstGeom>
          <a:solidFill>
            <a:srgbClr val="E3CA86"/>
          </a:solidFill>
        </p:spPr>
        <p:txBody>
          <a:bodyPr wrap="square">
            <a:spAutoFit/>
          </a:bodyPr>
          <a:lstStyle/>
          <a:p>
            <a:r>
              <a:rPr lang="en-US" sz="3600" dirty="0"/>
              <a:t>John’s phrase </a:t>
            </a:r>
            <a:r>
              <a:rPr lang="en-US" sz="3600" dirty="0" smtClean="0"/>
              <a:t>“I was in the Spirit on the </a:t>
            </a:r>
            <a:r>
              <a:rPr lang="en-US" sz="3600" i="1" dirty="0"/>
              <a:t>Lord’s Day</a:t>
            </a:r>
            <a:r>
              <a:rPr lang="en-US" sz="3600" dirty="0"/>
              <a:t>” = Sabbath (Revelation 1:10).  Only the Sabbath had ever been referred to as “the Lord’s Day” by that time (Mark 2:28 and Isaiah 58:13). </a:t>
            </a:r>
          </a:p>
        </p:txBody>
      </p:sp>
      <p:sp>
        <p:nvSpPr>
          <p:cNvPr id="7" name="Rectangle 6"/>
          <p:cNvSpPr/>
          <p:nvPr/>
        </p:nvSpPr>
        <p:spPr>
          <a:xfrm>
            <a:off x="266700" y="3619882"/>
            <a:ext cx="8610600" cy="2862322"/>
          </a:xfrm>
          <a:prstGeom prst="rect">
            <a:avLst/>
          </a:prstGeom>
          <a:solidFill>
            <a:srgbClr val="E3CA86"/>
          </a:solidFill>
        </p:spPr>
        <p:txBody>
          <a:bodyPr wrap="square">
            <a:spAutoFit/>
          </a:bodyPr>
          <a:lstStyle/>
          <a:p>
            <a:r>
              <a:rPr lang="en-US" sz="3600" dirty="0"/>
              <a:t>Christians continued to worship in the temple and synagogues, as they had always done (Acts 3:1). No significant changes to their customs of worship are described in the Bible.</a:t>
            </a:r>
          </a:p>
        </p:txBody>
      </p:sp>
      <p:sp>
        <p:nvSpPr>
          <p:cNvPr id="8" name="Rectangle 7"/>
          <p:cNvSpPr/>
          <p:nvPr/>
        </p:nvSpPr>
        <p:spPr>
          <a:xfrm>
            <a:off x="266700" y="3625086"/>
            <a:ext cx="8610600" cy="2862322"/>
          </a:xfrm>
          <a:prstGeom prst="rect">
            <a:avLst/>
          </a:prstGeom>
          <a:solidFill>
            <a:srgbClr val="E3CA86"/>
          </a:solidFill>
        </p:spPr>
        <p:txBody>
          <a:bodyPr wrap="square">
            <a:spAutoFit/>
          </a:bodyPr>
          <a:lstStyle/>
          <a:p>
            <a:r>
              <a:rPr lang="en-US" sz="3600" dirty="0"/>
              <a:t>No dispute between the Christians and the Jews about the Sabbath day </a:t>
            </a:r>
            <a:r>
              <a:rPr lang="en-US" sz="3600" dirty="0" smtClean="0"/>
              <a:t>is very  good </a:t>
            </a:r>
            <a:r>
              <a:rPr lang="en-US" sz="3600" dirty="0"/>
              <a:t>evidence that early Christians still observed the same day that the </a:t>
            </a:r>
            <a:r>
              <a:rPr lang="en-US" sz="3600" dirty="0" smtClean="0"/>
              <a:t>Jews.</a:t>
            </a:r>
          </a:p>
          <a:p>
            <a:endParaRPr lang="en-US" sz="3600" dirty="0"/>
          </a:p>
        </p:txBody>
      </p:sp>
    </p:spTree>
    <p:extLst>
      <p:ext uri="{BB962C8B-B14F-4D97-AF65-F5344CB8AC3E}">
        <p14:creationId xmlns:p14="http://schemas.microsoft.com/office/powerpoint/2010/main" val="54972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219200"/>
          </a:xfrm>
        </p:spPr>
        <p:txBody>
          <a:bodyPr>
            <a:normAutofit/>
          </a:bodyPr>
          <a:lstStyle/>
          <a:p>
            <a:r>
              <a:rPr lang="en-US" sz="3600" dirty="0" smtClean="0"/>
              <a:t>Early </a:t>
            </a:r>
            <a:r>
              <a:rPr lang="en-US" sz="3600" dirty="0"/>
              <a:t>Christian Church kept the Sabbath:</a:t>
            </a:r>
          </a:p>
        </p:txBody>
      </p:sp>
      <p:pic>
        <p:nvPicPr>
          <p:cNvPr id="3" name="Picture 2"/>
          <p:cNvPicPr>
            <a:picLocks noChangeAspect="1"/>
          </p:cNvPicPr>
          <p:nvPr/>
        </p:nvPicPr>
        <p:blipFill>
          <a:blip r:embed="rId2"/>
          <a:stretch>
            <a:fillRect/>
          </a:stretch>
        </p:blipFill>
        <p:spPr>
          <a:xfrm>
            <a:off x="685800" y="1371600"/>
            <a:ext cx="7620000" cy="50768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228712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Custom 3">
      <a:dk1>
        <a:srgbClr val="000000"/>
      </a:dk1>
      <a:lt1>
        <a:srgbClr val="000000"/>
      </a:lt1>
      <a:dk2>
        <a:srgbClr val="FFDD6B"/>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121634</TotalTime>
  <Words>5430</Words>
  <Application>Microsoft Office PowerPoint</Application>
  <PresentationFormat>On-screen Show (4:3)</PresentationFormat>
  <Paragraphs>348</Paragraphs>
  <Slides>61</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Arial</vt:lpstr>
      <vt:lpstr>Calibri</vt:lpstr>
      <vt:lpstr>Constantia</vt:lpstr>
      <vt:lpstr>Helvetica Neue</vt:lpstr>
      <vt:lpstr>inherit</vt:lpstr>
      <vt:lpstr>Wingdings 2</vt:lpstr>
      <vt:lpstr>Paper</vt:lpstr>
      <vt:lpstr>Christians and the Sabbath</vt:lpstr>
      <vt:lpstr>Why continue to keep the Sabbath?</vt:lpstr>
      <vt:lpstr>Jesus and disciples kept the Sabbath:</vt:lpstr>
      <vt:lpstr>PowerPoint Presentation</vt:lpstr>
      <vt:lpstr>PowerPoint Presentation</vt:lpstr>
      <vt:lpstr>Sabbath made in Eden before Fall</vt:lpstr>
      <vt:lpstr>Sabbath to be kept in the New Earth:</vt:lpstr>
      <vt:lpstr>Sabbath kept after Jesus:</vt:lpstr>
      <vt:lpstr>Early Christian Church kept the Sabbath:</vt:lpstr>
      <vt:lpstr>Historical Snapshot:</vt:lpstr>
      <vt:lpstr>PowerPoint Presentation</vt:lpstr>
      <vt:lpstr>PowerPoint Presentation</vt:lpstr>
      <vt:lpstr>PowerPoint Presentation</vt:lpstr>
      <vt:lpstr>PowerPoint Presentation</vt:lpstr>
      <vt:lpstr>Historians on Sabbath Observance by Early Christians:</vt:lpstr>
      <vt:lpstr>PowerPoint Presentation</vt:lpstr>
      <vt:lpstr>PowerPoint Presentation</vt:lpstr>
      <vt:lpstr>Early Attempts to Remove the Sabbath from Christianity:</vt:lpstr>
      <vt:lpstr>PowerPoint Presentation</vt:lpstr>
      <vt:lpstr>PowerPoint Presentation</vt:lpstr>
      <vt:lpstr>Sabbath vs. Sunday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“Great Schism” Between East and West</vt:lpstr>
      <vt:lpstr>PowerPoint Presentation</vt:lpstr>
      <vt:lpstr>PowerPoint Presentation</vt:lpstr>
      <vt:lpstr>PowerPoint Presentation</vt:lpstr>
      <vt:lpstr>Many Churches Continued to Observe the Sabbath</vt:lpstr>
      <vt:lpstr>PowerPoint Presentation</vt:lpstr>
      <vt:lpstr>PowerPoint Presentation</vt:lpstr>
      <vt:lpstr>PowerPoint Presentation</vt:lpstr>
      <vt:lpstr>Why Don’t All Christians Observe the Sabbath?</vt:lpstr>
      <vt:lpstr>Catholic Church:</vt:lpstr>
      <vt:lpstr>PowerPoint Presentation</vt:lpstr>
      <vt:lpstr>Orthodox and Eastern Catholics:</vt:lpstr>
      <vt:lpstr>Protestant / Lutheran:</vt:lpstr>
      <vt:lpstr>PowerPoint Presentation</vt:lpstr>
      <vt:lpstr>PowerPoint Presentation</vt:lpstr>
      <vt:lpstr>Common Arguments Against Sabbath Observance</vt:lpstr>
      <vt:lpstr>Colossians 2:16-17</vt:lpstr>
      <vt:lpstr>PowerPoint Presentation</vt:lpstr>
      <vt:lpstr>Jesus broke the Sabbath to do away with it…</vt:lpstr>
      <vt:lpstr>Every day should be treated like a Sabbath:</vt:lpstr>
      <vt:lpstr>PowerPoint Presentation</vt:lpstr>
      <vt:lpstr>Sabbath Given Only to the Jews:</vt:lpstr>
      <vt:lpstr>PowerPoint Presentation</vt:lpstr>
      <vt:lpstr>PowerPoint Presentation</vt:lpstr>
      <vt:lpstr>PowerPoint Presentation</vt:lpstr>
      <vt:lpstr>Which Came First?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I Need is Time!”  – The Mantra of the Modern Theory of Evolution  "Time is, in fact, the hero of the plot... given so much time the 'impossible' becomes possible, the possible probable and the probable virtually certain. One has only to wait: time itself performs miracles."   George Wald, "The Origin of Life," Physics and Chemistry of Life, 1955, p. 12.</dc:title>
  <dc:creator>Sean Pitman</dc:creator>
  <cp:lastModifiedBy>Sean Pitman</cp:lastModifiedBy>
  <cp:revision>1057</cp:revision>
  <dcterms:created xsi:type="dcterms:W3CDTF">2003-08-13T00:49:04Z</dcterms:created>
  <dcterms:modified xsi:type="dcterms:W3CDTF">2017-05-11T23:48:11Z</dcterms:modified>
</cp:coreProperties>
</file>